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44"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6" r:id="rId41"/>
    <p:sldId id="297" r:id="rId42"/>
    <p:sldId id="298" r:id="rId43"/>
    <p:sldId id="309" r:id="rId44"/>
    <p:sldId id="299" r:id="rId45"/>
    <p:sldId id="311" r:id="rId46"/>
    <p:sldId id="310" r:id="rId47"/>
    <p:sldId id="312" r:id="rId48"/>
    <p:sldId id="313" r:id="rId49"/>
    <p:sldId id="314" r:id="rId50"/>
    <p:sldId id="302" r:id="rId51"/>
    <p:sldId id="303" r:id="rId52"/>
    <p:sldId id="318" r:id="rId53"/>
    <p:sldId id="304" r:id="rId54"/>
    <p:sldId id="308" r:id="rId55"/>
    <p:sldId id="315" r:id="rId56"/>
    <p:sldId id="305" r:id="rId57"/>
    <p:sldId id="316" r:id="rId58"/>
    <p:sldId id="317" r:id="rId59"/>
    <p:sldId id="306" r:id="rId60"/>
    <p:sldId id="319"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4CC6BA-A5AB-44B2-B748-6635A98FF1C9}">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4"/>
            <p14:sldId id="295"/>
            <p14:sldId id="296"/>
            <p14:sldId id="297"/>
            <p14:sldId id="298"/>
            <p14:sldId id="309"/>
            <p14:sldId id="299"/>
            <p14:sldId id="311"/>
            <p14:sldId id="310"/>
            <p14:sldId id="312"/>
            <p14:sldId id="313"/>
            <p14:sldId id="314"/>
            <p14:sldId id="302"/>
            <p14:sldId id="303"/>
            <p14:sldId id="318"/>
            <p14:sldId id="304"/>
            <p14:sldId id="308"/>
            <p14:sldId id="315"/>
            <p14:sldId id="305"/>
            <p14:sldId id="316"/>
            <p14:sldId id="317"/>
            <p14:sldId id="306"/>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724" autoAdjust="0"/>
    <p:restoredTop sz="94641" autoAdjust="0"/>
  </p:normalViewPr>
  <p:slideViewPr>
    <p:cSldViewPr>
      <p:cViewPr varScale="1">
        <p:scale>
          <a:sx n="68" d="100"/>
          <a:sy n="68" d="100"/>
        </p:scale>
        <p:origin x="780" y="72"/>
      </p:cViewPr>
      <p:guideLst>
        <p:guide orient="horz" pos="2160"/>
        <p:guide pos="2880"/>
      </p:guideLst>
    </p:cSldViewPr>
  </p:slideViewPr>
  <p:outlineViewPr>
    <p:cViewPr>
      <p:scale>
        <a:sx n="33" d="100"/>
        <a:sy n="33" d="100"/>
      </p:scale>
      <p:origin x="0" y="-20165"/>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866C9-4A03-4AD4-8E51-2BAE1EB6D17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C2E38C-B9EA-4AC4-87C3-18C259F9401A}">
      <dgm:prSet/>
      <dgm:spPr/>
      <dgm:t>
        <a:bodyPr/>
        <a:lstStyle/>
        <a:p>
          <a:pPr>
            <a:lnSpc>
              <a:spcPct val="100000"/>
            </a:lnSpc>
          </a:pPr>
          <a:r>
            <a:rPr lang="en-US" noProof="0" dirty="0"/>
            <a:t>CUSTOMER</a:t>
          </a:r>
        </a:p>
      </dgm:t>
    </dgm:pt>
    <dgm:pt modelId="{56633E21-2D4F-4D35-A163-AA05ACDE458F}" type="parTrans" cxnId="{34B04A36-AFEA-4CD1-A11B-8FBE8A73338B}">
      <dgm:prSet/>
      <dgm:spPr/>
      <dgm:t>
        <a:bodyPr/>
        <a:lstStyle/>
        <a:p>
          <a:endParaRPr lang="en-US" sz="2100" noProof="0" dirty="0"/>
        </a:p>
      </dgm:t>
    </dgm:pt>
    <dgm:pt modelId="{257D8D46-D708-441A-9A94-08C16FB98397}" type="sibTrans" cxnId="{34B04A36-AFEA-4CD1-A11B-8FBE8A73338B}">
      <dgm:prSet/>
      <dgm:spPr/>
      <dgm:t>
        <a:bodyPr/>
        <a:lstStyle/>
        <a:p>
          <a:endParaRPr lang="en-US" noProof="0"/>
        </a:p>
      </dgm:t>
    </dgm:pt>
    <dgm:pt modelId="{6C7ABDD8-2116-4572-BFF1-942DE135219B}">
      <dgm:prSet/>
      <dgm:spPr/>
      <dgm:t>
        <a:bodyPr/>
        <a:lstStyle/>
        <a:p>
          <a:pPr>
            <a:lnSpc>
              <a:spcPct val="100000"/>
            </a:lnSpc>
          </a:pPr>
          <a:r>
            <a:rPr lang="en-US" noProof="0" dirty="0"/>
            <a:t>Admi</a:t>
          </a:r>
          <a:r>
            <a:rPr lang="en-US" i="1" noProof="0" dirty="0"/>
            <a:t>n</a:t>
          </a:r>
          <a:endParaRPr lang="en-US" noProof="0" dirty="0"/>
        </a:p>
      </dgm:t>
    </dgm:pt>
    <dgm:pt modelId="{616469A4-BE2A-4C29-8A52-AB6BAF651012}" type="parTrans" cxnId="{0675954C-3CB5-402E-8880-DDA68CDDB758}">
      <dgm:prSet/>
      <dgm:spPr/>
      <dgm:t>
        <a:bodyPr/>
        <a:lstStyle/>
        <a:p>
          <a:endParaRPr lang="en-US" sz="2100" noProof="0" dirty="0"/>
        </a:p>
      </dgm:t>
    </dgm:pt>
    <dgm:pt modelId="{59BC6248-0FAC-49D0-8357-FB965100BBEE}" type="sibTrans" cxnId="{0675954C-3CB5-402E-8880-DDA68CDDB758}">
      <dgm:prSet/>
      <dgm:spPr/>
      <dgm:t>
        <a:bodyPr/>
        <a:lstStyle/>
        <a:p>
          <a:endParaRPr lang="en-US" noProof="0"/>
        </a:p>
      </dgm:t>
    </dgm:pt>
    <dgm:pt modelId="{731CB9B8-9C9E-4777-B5E5-0C650C1CF671}" type="pres">
      <dgm:prSet presAssocID="{1AF866C9-4A03-4AD4-8E51-2BAE1EB6D173}" presName="root" presStyleCnt="0">
        <dgm:presLayoutVars>
          <dgm:dir/>
          <dgm:resizeHandles val="exact"/>
        </dgm:presLayoutVars>
      </dgm:prSet>
      <dgm:spPr/>
    </dgm:pt>
    <dgm:pt modelId="{0F838767-051F-4A41-B5BD-34FB3C75F12B}" type="pres">
      <dgm:prSet presAssocID="{BEC2E38C-B9EA-4AC4-87C3-18C259F9401A}" presName="compNode" presStyleCnt="0"/>
      <dgm:spPr/>
    </dgm:pt>
    <dgm:pt modelId="{5A075809-8C75-4E04-803F-AFF163039B65}" type="pres">
      <dgm:prSet presAssocID="{BEC2E38C-B9EA-4AC4-87C3-18C259F940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61FEAC64-1B83-4E3A-AA87-4304788BDB55}" type="pres">
      <dgm:prSet presAssocID="{BEC2E38C-B9EA-4AC4-87C3-18C259F9401A}" presName="spaceRect" presStyleCnt="0"/>
      <dgm:spPr/>
    </dgm:pt>
    <dgm:pt modelId="{E15304F6-1159-42A1-9C34-3730AFDDA2CD}" type="pres">
      <dgm:prSet presAssocID="{BEC2E38C-B9EA-4AC4-87C3-18C259F9401A}" presName="textRect" presStyleLbl="revTx" presStyleIdx="0" presStyleCnt="2">
        <dgm:presLayoutVars>
          <dgm:chMax val="1"/>
          <dgm:chPref val="1"/>
        </dgm:presLayoutVars>
      </dgm:prSet>
      <dgm:spPr/>
    </dgm:pt>
    <dgm:pt modelId="{5EF07DF1-4052-44A1-A0AF-0A363D6B0630}" type="pres">
      <dgm:prSet presAssocID="{257D8D46-D708-441A-9A94-08C16FB98397}" presName="sibTrans" presStyleCnt="0"/>
      <dgm:spPr/>
    </dgm:pt>
    <dgm:pt modelId="{076BEFD0-E9ED-4E7F-9673-6E011B5A08E2}" type="pres">
      <dgm:prSet presAssocID="{6C7ABDD8-2116-4572-BFF1-942DE135219B}" presName="compNode" presStyleCnt="0"/>
      <dgm:spPr/>
    </dgm:pt>
    <dgm:pt modelId="{149365D4-02F1-45AD-91FD-EDDC4F0E9A67}" type="pres">
      <dgm:prSet presAssocID="{6C7ABDD8-2116-4572-BFF1-942DE135219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ium"/>
        </a:ext>
      </dgm:extLst>
    </dgm:pt>
    <dgm:pt modelId="{447A0DDA-36E4-40AA-925D-E48F6CE3CB04}" type="pres">
      <dgm:prSet presAssocID="{6C7ABDD8-2116-4572-BFF1-942DE135219B}" presName="spaceRect" presStyleCnt="0"/>
      <dgm:spPr/>
    </dgm:pt>
    <dgm:pt modelId="{4BFFB028-C0D7-44EE-803C-2FE7CB0A5632}" type="pres">
      <dgm:prSet presAssocID="{6C7ABDD8-2116-4572-BFF1-942DE135219B}" presName="textRect" presStyleLbl="revTx" presStyleIdx="1" presStyleCnt="2">
        <dgm:presLayoutVars>
          <dgm:chMax val="1"/>
          <dgm:chPref val="1"/>
        </dgm:presLayoutVars>
      </dgm:prSet>
      <dgm:spPr/>
    </dgm:pt>
  </dgm:ptLst>
  <dgm:cxnLst>
    <dgm:cxn modelId="{34B04A36-AFEA-4CD1-A11B-8FBE8A73338B}" srcId="{1AF866C9-4A03-4AD4-8E51-2BAE1EB6D173}" destId="{BEC2E38C-B9EA-4AC4-87C3-18C259F9401A}" srcOrd="0" destOrd="0" parTransId="{56633E21-2D4F-4D35-A163-AA05ACDE458F}" sibTransId="{257D8D46-D708-441A-9A94-08C16FB98397}"/>
    <dgm:cxn modelId="{0675954C-3CB5-402E-8880-DDA68CDDB758}" srcId="{1AF866C9-4A03-4AD4-8E51-2BAE1EB6D173}" destId="{6C7ABDD8-2116-4572-BFF1-942DE135219B}" srcOrd="1" destOrd="0" parTransId="{616469A4-BE2A-4C29-8A52-AB6BAF651012}" sibTransId="{59BC6248-0FAC-49D0-8357-FB965100BBEE}"/>
    <dgm:cxn modelId="{72766A7B-F30E-4AD5-BA6F-55D559C703DB}" type="presOf" srcId="{BEC2E38C-B9EA-4AC4-87C3-18C259F9401A}" destId="{E15304F6-1159-42A1-9C34-3730AFDDA2CD}" srcOrd="0" destOrd="0" presId="urn:microsoft.com/office/officeart/2018/2/layout/IconLabelList"/>
    <dgm:cxn modelId="{7FABCD7C-12FF-4D4C-B8BB-63485DDE75E9}" type="presOf" srcId="{6C7ABDD8-2116-4572-BFF1-942DE135219B}" destId="{4BFFB028-C0D7-44EE-803C-2FE7CB0A5632}" srcOrd="0" destOrd="0" presId="urn:microsoft.com/office/officeart/2018/2/layout/IconLabelList"/>
    <dgm:cxn modelId="{BB720DE6-16DD-458E-AF1D-EC0C9EA3BB5B}" type="presOf" srcId="{1AF866C9-4A03-4AD4-8E51-2BAE1EB6D173}" destId="{731CB9B8-9C9E-4777-B5E5-0C650C1CF671}" srcOrd="0" destOrd="0" presId="urn:microsoft.com/office/officeart/2018/2/layout/IconLabelList"/>
    <dgm:cxn modelId="{7B2B240C-457D-4E7D-9847-00EDC41F9972}" type="presParOf" srcId="{731CB9B8-9C9E-4777-B5E5-0C650C1CF671}" destId="{0F838767-051F-4A41-B5BD-34FB3C75F12B}" srcOrd="0" destOrd="0" presId="urn:microsoft.com/office/officeart/2018/2/layout/IconLabelList"/>
    <dgm:cxn modelId="{8A8A65FA-CE70-4714-A1BE-742063736B24}" type="presParOf" srcId="{0F838767-051F-4A41-B5BD-34FB3C75F12B}" destId="{5A075809-8C75-4E04-803F-AFF163039B65}" srcOrd="0" destOrd="0" presId="urn:microsoft.com/office/officeart/2018/2/layout/IconLabelList"/>
    <dgm:cxn modelId="{AD28F469-C8DF-4998-8E6B-81F6CBAD2FA2}" type="presParOf" srcId="{0F838767-051F-4A41-B5BD-34FB3C75F12B}" destId="{61FEAC64-1B83-4E3A-AA87-4304788BDB55}" srcOrd="1" destOrd="0" presId="urn:microsoft.com/office/officeart/2018/2/layout/IconLabelList"/>
    <dgm:cxn modelId="{CC77B1B8-5F5C-4FA7-9B4E-E6CE38605D43}" type="presParOf" srcId="{0F838767-051F-4A41-B5BD-34FB3C75F12B}" destId="{E15304F6-1159-42A1-9C34-3730AFDDA2CD}" srcOrd="2" destOrd="0" presId="urn:microsoft.com/office/officeart/2018/2/layout/IconLabelList"/>
    <dgm:cxn modelId="{EE24F28D-6B64-4D0F-B650-00D66E4B6E36}" type="presParOf" srcId="{731CB9B8-9C9E-4777-B5E5-0C650C1CF671}" destId="{5EF07DF1-4052-44A1-A0AF-0A363D6B0630}" srcOrd="1" destOrd="0" presId="urn:microsoft.com/office/officeart/2018/2/layout/IconLabelList"/>
    <dgm:cxn modelId="{8FF35BB0-1D63-410D-A169-25D46490814E}" type="presParOf" srcId="{731CB9B8-9C9E-4777-B5E5-0C650C1CF671}" destId="{076BEFD0-E9ED-4E7F-9673-6E011B5A08E2}" srcOrd="2" destOrd="0" presId="urn:microsoft.com/office/officeart/2018/2/layout/IconLabelList"/>
    <dgm:cxn modelId="{2431A369-D895-4031-A3EB-4BFDF8F2A689}" type="presParOf" srcId="{076BEFD0-E9ED-4E7F-9673-6E011B5A08E2}" destId="{149365D4-02F1-45AD-91FD-EDDC4F0E9A67}" srcOrd="0" destOrd="0" presId="urn:microsoft.com/office/officeart/2018/2/layout/IconLabelList"/>
    <dgm:cxn modelId="{9B717927-BBE3-496C-BD29-B82D895CB99F}" type="presParOf" srcId="{076BEFD0-E9ED-4E7F-9673-6E011B5A08E2}" destId="{447A0DDA-36E4-40AA-925D-E48F6CE3CB04}" srcOrd="1" destOrd="0" presId="urn:microsoft.com/office/officeart/2018/2/layout/IconLabelList"/>
    <dgm:cxn modelId="{B980931E-19F5-4E45-B929-03199B4A40B2}" type="presParOf" srcId="{076BEFD0-E9ED-4E7F-9673-6E011B5A08E2}" destId="{4BFFB028-C0D7-44EE-803C-2FE7CB0A563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75809-8C75-4E04-803F-AFF163039B65}">
      <dsp:nvSpPr>
        <dsp:cNvPr id="0" name=""/>
        <dsp:cNvSpPr/>
      </dsp:nvSpPr>
      <dsp:spPr>
        <a:xfrm>
          <a:off x="1088099" y="277160"/>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5304F6-1159-42A1-9C34-3730AFDDA2CD}">
      <dsp:nvSpPr>
        <dsp:cNvPr id="0" name=""/>
        <dsp:cNvSpPr/>
      </dsp:nvSpPr>
      <dsp:spPr>
        <a:xfrm>
          <a:off x="73349" y="2357969"/>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kern="1200" noProof="0" dirty="0"/>
            <a:t>CUSTOMER</a:t>
          </a:r>
        </a:p>
      </dsp:txBody>
      <dsp:txXfrm>
        <a:off x="73349" y="2357969"/>
        <a:ext cx="3690000" cy="720000"/>
      </dsp:txXfrm>
    </dsp:sp>
    <dsp:sp modelId="{149365D4-02F1-45AD-91FD-EDDC4F0E9A67}">
      <dsp:nvSpPr>
        <dsp:cNvPr id="0" name=""/>
        <dsp:cNvSpPr/>
      </dsp:nvSpPr>
      <dsp:spPr>
        <a:xfrm>
          <a:off x="5423850" y="277160"/>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FFB028-C0D7-44EE-803C-2FE7CB0A5632}">
      <dsp:nvSpPr>
        <dsp:cNvPr id="0" name=""/>
        <dsp:cNvSpPr/>
      </dsp:nvSpPr>
      <dsp:spPr>
        <a:xfrm>
          <a:off x="4409100" y="2357969"/>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kern="1200" noProof="0" dirty="0"/>
            <a:t>Admi</a:t>
          </a:r>
          <a:r>
            <a:rPr lang="en-US" sz="4600" i="1" kern="1200" noProof="0" dirty="0"/>
            <a:t>n</a:t>
          </a:r>
          <a:endParaRPr lang="en-US" sz="4600" kern="1200" noProof="0" dirty="0"/>
        </a:p>
      </dsp:txBody>
      <dsp:txXfrm>
        <a:off x="4409100" y="2357969"/>
        <a:ext cx="369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A350B1-90D2-411F-90C5-18E47ED1B18D}" type="datetimeFigureOut">
              <a:rPr lang="en-US" smtClean="0"/>
              <a:pPr/>
              <a:t>3/28/2024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37B94D-394B-4A33-BE92-39F8335C794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pPr/>
              <a:t>12</a:t>
            </a:fld>
            <a:endParaRPr lang="en-US" dirty="0"/>
          </a:p>
        </p:txBody>
      </p:sp>
    </p:spTree>
    <p:extLst>
      <p:ext uri="{BB962C8B-B14F-4D97-AF65-F5344CB8AC3E}">
        <p14:creationId xmlns:p14="http://schemas.microsoft.com/office/powerpoint/2010/main" val="2389412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0A971664-D014-4D82-B9E8-C09B9509237F}" type="datetimeFigureOut">
              <a:rPr lang="en-US" smtClean="0"/>
              <a:pPr/>
              <a:t>3/28/2024</a:t>
            </a:fld>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337296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71664-D014-4D82-B9E8-C09B9509237F}"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27775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0A971664-D014-4D82-B9E8-C09B9509237F}" type="datetimeFigureOut">
              <a:rPr lang="en-US" smtClean="0"/>
              <a:pPr/>
              <a:t>3/28/2024</a:t>
            </a:fld>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4098883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0A971664-D014-4D82-B9E8-C09B9509237F}" type="datetimeFigureOut">
              <a:rPr lang="en-US" smtClean="0"/>
              <a:pPr/>
              <a:t>3/28/2024</a:t>
            </a:fld>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C8897BB-4696-4CFA-86C3-87313C578475}" type="slidenum">
              <a:rPr lang="en-US" smtClean="0"/>
              <a:pPr/>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8284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0A971664-D014-4D82-B9E8-C09B9509237F}" type="datetimeFigureOut">
              <a:rPr lang="en-US" smtClean="0"/>
              <a:pPr/>
              <a:t>3/28/2024</a:t>
            </a:fld>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548368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971664-D014-4D82-B9E8-C09B9509237F}"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00983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971664-D014-4D82-B9E8-C09B9509237F}"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573881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71664-D014-4D82-B9E8-C09B9509237F}"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531272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0A971664-D014-4D82-B9E8-C09B9509237F}" type="datetimeFigureOut">
              <a:rPr lang="en-US" smtClean="0"/>
              <a:pPr/>
              <a:t>3/28/2024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215474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71664-D014-4D82-B9E8-C09B9509237F}"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266773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0A971664-D014-4D82-B9E8-C09B9509237F}" type="datetimeFigureOut">
              <a:rPr lang="en-US" smtClean="0"/>
              <a:pPr/>
              <a:t>3/28/2024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90286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971664-D014-4D82-B9E8-C09B9509237F}"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23294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971664-D014-4D82-B9E8-C09B9509237F}"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235011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971664-D014-4D82-B9E8-C09B9509237F}"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147536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971664-D014-4D82-B9E8-C09B9509237F}"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625750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71664-D014-4D82-B9E8-C09B9509237F}"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52081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71664-D014-4D82-B9E8-C09B9509237F}"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879557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A971664-D014-4D82-B9E8-C09B9509237F}" type="datetimeFigureOut">
              <a:rPr lang="en-US" smtClean="0"/>
              <a:pPr/>
              <a:t>3/28/2024</a:t>
            </a:fld>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C8897BB-4696-4CFA-86C3-87313C578475}" type="slidenum">
              <a:rPr lang="en-US" smtClean="0"/>
              <a:pPr/>
              <a:t>‹#›</a:t>
            </a:fld>
            <a:endParaRPr lang="en-US"/>
          </a:p>
        </p:txBody>
      </p:sp>
    </p:spTree>
    <p:extLst>
      <p:ext uri="{BB962C8B-B14F-4D97-AF65-F5344CB8AC3E}">
        <p14:creationId xmlns:p14="http://schemas.microsoft.com/office/powerpoint/2010/main" val="2934948427"/>
      </p:ext>
    </p:extLst>
  </p:cSld>
  <p:clrMap bg1="lt1" tx1="dk1" bg2="lt2" tx2="dk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 id="2147485053" r:id="rId9"/>
    <p:sldLayoutId id="2147485054" r:id="rId10"/>
    <p:sldLayoutId id="2147485055" r:id="rId11"/>
    <p:sldLayoutId id="2147485056" r:id="rId12"/>
    <p:sldLayoutId id="2147485057" r:id="rId13"/>
    <p:sldLayoutId id="2147485058" r:id="rId14"/>
    <p:sldLayoutId id="2147485059" r:id="rId15"/>
    <p:sldLayoutId id="2147485060" r:id="rId16"/>
    <p:sldLayoutId id="214748506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1700" y="764373"/>
            <a:ext cx="6377940" cy="1293028"/>
          </a:xfrm>
        </p:spPr>
        <p:txBody>
          <a:bodyPr/>
          <a:lstStyle/>
          <a:p>
            <a:r>
              <a:rPr lang="en-US"/>
              <a:t>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064435"/>
            <a:ext cx="7206525" cy="4343398"/>
          </a:xfrm>
          <a:prstGeom prst="rect">
            <a:avLst/>
          </a:prstGeom>
          <a:ln w="88900" cap="sq" cmpd="thickThin">
            <a:solidFill>
              <a:srgbClr val="000000"/>
            </a:solidFill>
            <a:prstDash val="solid"/>
            <a:miter lim="800000"/>
          </a:ln>
          <a:effectLst>
            <a:innerShdw blurRad="76200">
              <a:srgbClr val="000000"/>
            </a:innerShdw>
          </a:effectLst>
        </p:spPr>
      </p:pic>
      <p:sp>
        <p:nvSpPr>
          <p:cNvPr id="2" name="TextBox 1"/>
          <p:cNvSpPr txBox="1"/>
          <p:nvPr/>
        </p:nvSpPr>
        <p:spPr>
          <a:xfrm>
            <a:off x="5049129" y="3588631"/>
            <a:ext cx="2514600" cy="646331"/>
          </a:xfrm>
          <a:prstGeom prst="rect">
            <a:avLst/>
          </a:prstGeom>
          <a:noFill/>
        </p:spPr>
        <p:txBody>
          <a:bodyPr wrap="square" rtlCol="0">
            <a:spAutoFit/>
          </a:bodyPr>
          <a:lstStyle/>
          <a:p>
            <a:r>
              <a:rPr lang="en-US" dirty="0">
                <a:ln w="0"/>
                <a:solidFill>
                  <a:schemeClr val="accent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rPr>
              <a:t>E-Commerce Website</a:t>
            </a:r>
          </a:p>
          <a:p>
            <a:r>
              <a:rPr lang="en-US" dirty="0" err="1">
                <a:ln w="0"/>
                <a:solidFill>
                  <a:schemeClr val="accent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rPr>
              <a:t>AmazingOnlineShop</a:t>
            </a:r>
            <a:endParaRPr lang="en-IN" dirty="0">
              <a:ln w="0"/>
              <a:solidFill>
                <a:schemeClr val="accent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4986219-F7AD-43D5-8010-26960A8C9DE3}"/>
              </a:ext>
            </a:extLst>
          </p:cNvPr>
          <p:cNvPicPr>
            <a:picLocks noChangeAspect="1"/>
          </p:cNvPicPr>
          <p:nvPr/>
        </p:nvPicPr>
        <p:blipFill>
          <a:blip r:embed="rId3"/>
          <a:stretch>
            <a:fillRect/>
          </a:stretch>
        </p:blipFill>
        <p:spPr>
          <a:xfrm>
            <a:off x="1447800" y="524023"/>
            <a:ext cx="6096000" cy="12801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2C42-FD6B-4DC4-828D-D46029EEA90F}"/>
              </a:ext>
            </a:extLst>
          </p:cNvPr>
          <p:cNvSpPr>
            <a:spLocks noGrp="1"/>
          </p:cNvSpPr>
          <p:nvPr>
            <p:ph idx="1"/>
          </p:nvPr>
        </p:nvSpPr>
        <p:spPr>
          <a:xfrm>
            <a:off x="685800" y="1981200"/>
            <a:ext cx="7230835" cy="4419600"/>
          </a:xfrm>
        </p:spPr>
        <p:txBody>
          <a:bodyPr>
            <a:noAutofit/>
          </a:bodyPr>
          <a:lstStyle/>
          <a:p>
            <a:pPr>
              <a:buFont typeface="Wingdings" panose="05000000000000000000" pitchFamily="2" charset="2"/>
              <a:buChar char="q"/>
            </a:pPr>
            <a:r>
              <a:rPr lang="en-US" sz="2000" b="0" i="0" dirty="0">
                <a:effectLst/>
                <a:latin typeface="Times New Roman" pitchFamily="18" charset="0"/>
                <a:cs typeface="Times New Roman" pitchFamily="18" charset="0"/>
              </a:rPr>
              <a:t>Online shopping provides access to a vast range of products from various sellers and brands. Shoppers can easily compare prices, read product reviews, and find unique or niche items that may not be available in local stores.</a:t>
            </a:r>
          </a:p>
          <a:p>
            <a:pPr>
              <a:buFont typeface="Wingdings" panose="05000000000000000000" pitchFamily="2" charset="2"/>
              <a:buChar char="q"/>
            </a:pPr>
            <a:r>
              <a:rPr lang="en-US" sz="2000" b="0" i="0" dirty="0">
                <a:effectLst/>
                <a:latin typeface="Times New Roman" pitchFamily="18" charset="0"/>
                <a:cs typeface="Times New Roman" pitchFamily="18" charset="0"/>
              </a:rPr>
              <a:t>Online shopping saves time and effort by eliminating the need for travel, parking, and waiting in queues. It also allows shoppers to compare prices easily, find discounts, and take advantage of exclusive online deals, leading to potential cost savings.</a:t>
            </a:r>
          </a:p>
          <a:p>
            <a:pPr>
              <a:buFont typeface="Wingdings" panose="05000000000000000000" pitchFamily="2" charset="2"/>
              <a:buChar char="q"/>
            </a:pPr>
            <a:r>
              <a:rPr lang="en-US" sz="2000" b="0" i="0" dirty="0">
                <a:effectLst/>
                <a:latin typeface="Times New Roman" pitchFamily="18" charset="0"/>
                <a:cs typeface="Times New Roman" pitchFamily="18" charset="0"/>
              </a:rPr>
              <a:t>Online retailers typically offer home delivery services, bringing purchased items directly to the customer's doorstep. Delivery tracking systems allow customers to monitor the progress of their shipments and plan accordingly.</a:t>
            </a:r>
          </a:p>
          <a:p>
            <a:pPr>
              <a:buFont typeface="Wingdings" panose="05000000000000000000" pitchFamily="2" charset="2"/>
              <a:buChar char="q"/>
            </a:pPr>
            <a:endParaRPr lang="en-US" sz="2000" dirty="0">
              <a:latin typeface="Times New Roman" pitchFamily="18" charset="0"/>
              <a:cs typeface="Times New Roman" pitchFamily="18" charset="0"/>
            </a:endParaRPr>
          </a:p>
          <a:p>
            <a:pPr>
              <a:buFont typeface="Wingdings" panose="05000000000000000000" pitchFamily="2" charset="2"/>
              <a:buChar char="q"/>
            </a:pPr>
            <a:endParaRPr lang="en-US" sz="2000" dirty="0">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36DDA8D4-A5DF-4DE2-994D-A2C331AD7376}"/>
              </a:ext>
            </a:extLst>
          </p:cNvPr>
          <p:cNvSpPr/>
          <p:nvPr/>
        </p:nvSpPr>
        <p:spPr>
          <a:xfrm>
            <a:off x="626580" y="498586"/>
            <a:ext cx="7290055" cy="132343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itchFamily="18" charset="0"/>
                <a:cs typeface="Times New Roman" pitchFamily="18" charset="0"/>
              </a:rPr>
              <a:t>Advantages and Limitations of the Proposed System</a:t>
            </a:r>
          </a:p>
        </p:txBody>
      </p:sp>
      <p:sp>
        <p:nvSpPr>
          <p:cNvPr id="4" name="Rectangle 3">
            <a:extLst>
              <a:ext uri="{FF2B5EF4-FFF2-40B4-BE49-F238E27FC236}">
                <a16:creationId xmlns:a16="http://schemas.microsoft.com/office/drawing/2014/main" id="{8C66948F-E6A5-4581-8C87-DAEC716539CA}"/>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33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2C42-FD6B-4DC4-828D-D46029EEA90F}"/>
              </a:ext>
            </a:extLst>
          </p:cNvPr>
          <p:cNvSpPr>
            <a:spLocks noGrp="1"/>
          </p:cNvSpPr>
          <p:nvPr>
            <p:ph idx="1"/>
          </p:nvPr>
        </p:nvSpPr>
        <p:spPr>
          <a:xfrm>
            <a:off x="626582" y="2105478"/>
            <a:ext cx="7290055" cy="4023360"/>
          </a:xfrm>
        </p:spPr>
        <p:txBody>
          <a:bodyPr>
            <a:normAutofit fontScale="92500"/>
          </a:bodyPr>
          <a:lstStyle/>
          <a:p>
            <a:pPr>
              <a:buFont typeface="Wingdings" panose="05000000000000000000" pitchFamily="2" charset="2"/>
              <a:buChar char="q"/>
            </a:pPr>
            <a:r>
              <a:rPr lang="en-US" dirty="0">
                <a:latin typeface="Times New Roman" pitchFamily="18" charset="0"/>
                <a:cs typeface="Times New Roman" pitchFamily="18" charset="0"/>
              </a:rPr>
              <a:t>Explore a vast assortment of products across multiple categories. Effortless search and filtering: Quickly find what you need with our intuitive search and filtering options.</a:t>
            </a:r>
          </a:p>
          <a:p>
            <a:pPr>
              <a:buFont typeface="Wingdings" panose="05000000000000000000" pitchFamily="2" charset="2"/>
              <a:buChar char="q"/>
            </a:pPr>
            <a:r>
              <a:rPr lang="en-US" dirty="0">
                <a:latin typeface="Times New Roman" pitchFamily="18" charset="0"/>
                <a:cs typeface="Times New Roman" pitchFamily="18" charset="0"/>
              </a:rPr>
              <a:t>Secure transactions: Shop with confidence using our secure payment gateways. </a:t>
            </a:r>
          </a:p>
          <a:p>
            <a:pPr>
              <a:buFont typeface="Wingdings" panose="05000000000000000000" pitchFamily="2" charset="2"/>
              <a:buChar char="q"/>
            </a:pPr>
            <a:r>
              <a:rPr lang="en-US" dirty="0">
                <a:latin typeface="Times New Roman" pitchFamily="18" charset="0"/>
                <a:cs typeface="Times New Roman" pitchFamily="18" charset="0"/>
              </a:rPr>
              <a:t>Experience fast and reliable delivery straight to your door step. </a:t>
            </a:r>
          </a:p>
          <a:p>
            <a:pPr>
              <a:buFont typeface="Wingdings" panose="05000000000000000000" pitchFamily="2" charset="2"/>
              <a:buChar char="q"/>
            </a:pPr>
            <a:r>
              <a:rPr lang="en-US" dirty="0">
                <a:latin typeface="Times New Roman" pitchFamily="18" charset="0"/>
                <a:cs typeface="Times New Roman" pitchFamily="18" charset="0"/>
              </a:rPr>
              <a:t>Thrilling prize giveaways: Every purchase earns you an entry into our exciting prize draws. </a:t>
            </a:r>
          </a:p>
          <a:p>
            <a:pPr>
              <a:buFont typeface="Wingdings" panose="05000000000000000000" pitchFamily="2" charset="2"/>
              <a:buChar char="q"/>
            </a:pPr>
            <a:r>
              <a:rPr lang="en-US" dirty="0">
                <a:latin typeface="Times New Roman" pitchFamily="18" charset="0"/>
                <a:cs typeface="Times New Roman" pitchFamily="18" charset="0"/>
              </a:rPr>
              <a:t>Personalized recommendations: Discover tailored product suggestions based on your  preferences. </a:t>
            </a:r>
          </a:p>
          <a:p>
            <a:pPr>
              <a:buFont typeface="Wingdings" panose="05000000000000000000" pitchFamily="2" charset="2"/>
              <a:buChar char="q"/>
            </a:pPr>
            <a:r>
              <a:rPr lang="en-US" dirty="0">
                <a:latin typeface="Times New Roman" pitchFamily="18" charset="0"/>
                <a:cs typeface="Times New Roman" pitchFamily="18" charset="0"/>
              </a:rPr>
              <a:t>User-friendly interface: Enjoy seamless navigation with our intuitive app design.</a:t>
            </a:r>
          </a:p>
        </p:txBody>
      </p:sp>
      <p:sp>
        <p:nvSpPr>
          <p:cNvPr id="6" name="Rectangle 5">
            <a:extLst>
              <a:ext uri="{FF2B5EF4-FFF2-40B4-BE49-F238E27FC236}">
                <a16:creationId xmlns:a16="http://schemas.microsoft.com/office/drawing/2014/main" id="{36DDA8D4-A5DF-4DE2-994D-A2C331AD7376}"/>
              </a:ext>
            </a:extLst>
          </p:cNvPr>
          <p:cNvSpPr/>
          <p:nvPr/>
        </p:nvSpPr>
        <p:spPr>
          <a:xfrm>
            <a:off x="2776343" y="861604"/>
            <a:ext cx="3164649"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itchFamily="18" charset="0"/>
                <a:cs typeface="Times New Roman" pitchFamily="18" charset="0"/>
              </a:rPr>
              <a:t>Project Profile</a:t>
            </a:r>
          </a:p>
        </p:txBody>
      </p:sp>
      <p:sp>
        <p:nvSpPr>
          <p:cNvPr id="4" name="Rectangle 3">
            <a:extLst>
              <a:ext uri="{FF2B5EF4-FFF2-40B4-BE49-F238E27FC236}">
                <a16:creationId xmlns:a16="http://schemas.microsoft.com/office/drawing/2014/main" id="{8C66948F-E6A5-4581-8C87-DAEC716539CA}"/>
              </a:ext>
            </a:extLst>
          </p:cNvPr>
          <p:cNvSpPr/>
          <p:nvPr/>
        </p:nvSpPr>
        <p:spPr>
          <a:xfrm>
            <a:off x="85725" y="278208"/>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615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768096" y="4971088"/>
            <a:ext cx="7290054" cy="1499616"/>
          </a:xfrm>
          <a:prstGeom prst="rect">
            <a:avLst/>
          </a:prstGeom>
        </p:spPr>
        <p:txBody>
          <a:bodyPr vert="horz" lIns="91440" tIns="45720" rIns="91440" bIns="45720" rtlCol="0">
            <a:normAutofit fontScale="90000"/>
          </a:bodyPr>
          <a:lstStyle/>
          <a:p>
            <a:r>
              <a:rPr lang="en-US" b="1" dirty="0">
                <a:solidFill>
                  <a:srgbClr val="FFFFFF"/>
                </a:solidFill>
              </a:rPr>
              <a:t>Our website will be having two types of users.</a:t>
            </a:r>
          </a:p>
        </p:txBody>
      </p:sp>
      <p:graphicFrame>
        <p:nvGraphicFramePr>
          <p:cNvPr id="5" name="Content Placeholder 2" descr="Icon Bullets">
            <a:extLst>
              <a:ext uri="{FF2B5EF4-FFF2-40B4-BE49-F238E27FC236}">
                <a16:creationId xmlns:a16="http://schemas.microsoft.com/office/drawing/2014/main" id="{ACE5AD74-04D5-49BC-88CF-B67398F8B46C}"/>
              </a:ext>
            </a:extLst>
          </p:cNvPr>
          <p:cNvGraphicFramePr>
            <a:graphicFrameLocks noGrp="1"/>
          </p:cNvGraphicFramePr>
          <p:nvPr>
            <p:ph idx="1"/>
            <p:extLst>
              <p:ext uri="{D42A27DB-BD31-4B8C-83A1-F6EECF244321}">
                <p14:modId xmlns:p14="http://schemas.microsoft.com/office/powerpoint/2010/main" val="2554058863"/>
              </p:ext>
            </p:extLst>
          </p:nvPr>
        </p:nvGraphicFramePr>
        <p:xfrm>
          <a:off x="533400" y="2514959"/>
          <a:ext cx="8172450" cy="335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3A4BDEA-0645-4423-B169-15D7BBC16351}"/>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745F6C-AFD4-9806-ADB7-E52645FB3873}"/>
              </a:ext>
            </a:extLst>
          </p:cNvPr>
          <p:cNvSpPr txBox="1"/>
          <p:nvPr/>
        </p:nvSpPr>
        <p:spPr>
          <a:xfrm>
            <a:off x="2127633" y="1206458"/>
            <a:ext cx="4570979" cy="707886"/>
          </a:xfrm>
          <a:prstGeom prst="rect">
            <a:avLst/>
          </a:prstGeom>
          <a:noFill/>
        </p:spPr>
        <p:txBody>
          <a:bodyPr wrap="square">
            <a:spAutoFit/>
          </a:bodyPr>
          <a:lstStyle/>
          <a:p>
            <a:pPr algn="ctr"/>
            <a:r>
              <a:rPr lang="en-US" sz="4000" dirty="0">
                <a:ln w="0"/>
                <a:effectLst>
                  <a:outerShdw blurRad="38100" dist="19050" dir="2700000" algn="tl" rotWithShape="0">
                    <a:schemeClr val="dk1">
                      <a:alpha val="40000"/>
                    </a:schemeClr>
                  </a:outerShdw>
                </a:effectLst>
                <a:latin typeface="BigNoodleTitling" panose="02000708030402040100" pitchFamily="2" charset="0"/>
              </a:rPr>
              <a:t>Core Components</a:t>
            </a:r>
          </a:p>
        </p:txBody>
      </p:sp>
    </p:spTree>
    <p:extLst>
      <p:ext uri="{BB962C8B-B14F-4D97-AF65-F5344CB8AC3E}">
        <p14:creationId xmlns:p14="http://schemas.microsoft.com/office/powerpoint/2010/main" val="1102586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9CA1-FF21-43AD-877D-30A60ED830EC}"/>
              </a:ext>
            </a:extLst>
          </p:cNvPr>
          <p:cNvSpPr>
            <a:spLocks noGrp="1"/>
          </p:cNvSpPr>
          <p:nvPr>
            <p:ph type="title"/>
          </p:nvPr>
        </p:nvSpPr>
        <p:spPr>
          <a:xfrm>
            <a:off x="1143000" y="762000"/>
            <a:ext cx="6377940" cy="1293028"/>
          </a:xfrm>
        </p:spPr>
        <p:txBody>
          <a:bodyPr>
            <a:normAutofit/>
          </a:bodyPr>
          <a:lstStyle/>
          <a:p>
            <a:pPr algn="ctr"/>
            <a:r>
              <a:rPr lang="en-US" b="1" dirty="0">
                <a:latin typeface="Times New Roman" pitchFamily="18" charset="0"/>
                <a:cs typeface="Times New Roman" pitchFamily="18" charset="0"/>
              </a:rPr>
              <a:t>WHAT CUSTOMER’S  CAN DO</a:t>
            </a:r>
          </a:p>
        </p:txBody>
      </p:sp>
      <p:sp>
        <p:nvSpPr>
          <p:cNvPr id="3" name="Content Placeholder 2">
            <a:extLst>
              <a:ext uri="{FF2B5EF4-FFF2-40B4-BE49-F238E27FC236}">
                <a16:creationId xmlns:a16="http://schemas.microsoft.com/office/drawing/2014/main" id="{87AEDB57-2A8E-4F19-9FE5-4AFC612BBFCC}"/>
              </a:ext>
            </a:extLst>
          </p:cNvPr>
          <p:cNvSpPr>
            <a:spLocks noGrp="1"/>
          </p:cNvSpPr>
          <p:nvPr>
            <p:ph idx="1"/>
          </p:nvPr>
        </p:nvSpPr>
        <p:spPr/>
        <p:txBody>
          <a:bodyPr>
            <a:normAutofit/>
          </a:bodyPr>
          <a:lstStyle/>
          <a:p>
            <a:pPr>
              <a:buFont typeface="Wingdings" panose="05000000000000000000" pitchFamily="2" charset="2"/>
              <a:buChar char="v"/>
            </a:pPr>
            <a:r>
              <a:rPr lang="en-US" sz="2400" dirty="0">
                <a:latin typeface="Times New Roman" pitchFamily="18" charset="0"/>
                <a:cs typeface="Times New Roman" pitchFamily="18" charset="0"/>
              </a:rPr>
              <a:t>Customers can order the product.</a:t>
            </a:r>
          </a:p>
          <a:p>
            <a:pPr>
              <a:buFont typeface="Wingdings" panose="05000000000000000000" pitchFamily="2" charset="2"/>
              <a:buChar char="v"/>
            </a:pPr>
            <a:r>
              <a:rPr lang="en-US" sz="2400" dirty="0">
                <a:latin typeface="Times New Roman" pitchFamily="18" charset="0"/>
                <a:cs typeface="Times New Roman" pitchFamily="18" charset="0"/>
              </a:rPr>
              <a:t>Customers can see the descriptions of the products.</a:t>
            </a:r>
          </a:p>
          <a:p>
            <a:pPr>
              <a:buFont typeface="Wingdings" panose="05000000000000000000" pitchFamily="2" charset="2"/>
              <a:buChar char="v"/>
            </a:pPr>
            <a:r>
              <a:rPr lang="en-US" sz="2400" dirty="0">
                <a:latin typeface="Times New Roman" pitchFamily="18" charset="0"/>
                <a:cs typeface="Times New Roman" pitchFamily="18" charset="0"/>
              </a:rPr>
              <a:t>For buying/ordering the product the customer must login first.</a:t>
            </a:r>
          </a:p>
          <a:p>
            <a:pPr>
              <a:buFont typeface="Wingdings" panose="05000000000000000000" pitchFamily="2" charset="2"/>
              <a:buChar char="v"/>
            </a:pPr>
            <a:r>
              <a:rPr lang="en-US" sz="2400" dirty="0">
                <a:latin typeface="Times New Roman" pitchFamily="18" charset="0"/>
                <a:cs typeface="Times New Roman" pitchFamily="18" charset="0"/>
              </a:rPr>
              <a:t>After ordering the product customers can check their order status.</a:t>
            </a:r>
          </a:p>
          <a:p>
            <a:pPr>
              <a:buFont typeface="Wingdings" panose="05000000000000000000" pitchFamily="2" charset="2"/>
              <a:buChar char="v"/>
            </a:pPr>
            <a:r>
              <a:rPr lang="en-US" sz="2400" dirty="0">
                <a:latin typeface="Times New Roman" pitchFamily="18" charset="0"/>
                <a:cs typeface="Times New Roman" pitchFamily="18" charset="0"/>
              </a:rPr>
              <a:t> Customer can review the products.</a:t>
            </a:r>
          </a:p>
          <a:p>
            <a:pPr>
              <a:buFont typeface="Wingdings" panose="05000000000000000000" pitchFamily="2" charset="2"/>
              <a:buChar char="v"/>
            </a:pPr>
            <a:r>
              <a:rPr lang="en-US" sz="2400" dirty="0">
                <a:latin typeface="Times New Roman" pitchFamily="18" charset="0"/>
                <a:cs typeface="Times New Roman" pitchFamily="18" charset="0"/>
              </a:rPr>
              <a:t> Customer can change </a:t>
            </a:r>
            <a:r>
              <a:rPr lang="en-US" sz="2400">
                <a:latin typeface="Times New Roman" pitchFamily="18" charset="0"/>
                <a:cs typeface="Times New Roman" pitchFamily="18" charset="0"/>
              </a:rPr>
              <a:t>their password.</a:t>
            </a: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6D488894-443F-47C5-A910-6E54FB0063C8}"/>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40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9CA1-FF21-43AD-877D-30A60ED830EC}"/>
              </a:ext>
            </a:extLst>
          </p:cNvPr>
          <p:cNvSpPr>
            <a:spLocks noGrp="1"/>
          </p:cNvSpPr>
          <p:nvPr>
            <p:ph type="title"/>
          </p:nvPr>
        </p:nvSpPr>
        <p:spPr>
          <a:xfrm>
            <a:off x="990600" y="669389"/>
            <a:ext cx="6377940" cy="1293028"/>
          </a:xfrm>
        </p:spPr>
        <p:txBody>
          <a:bodyPr>
            <a:normAutofit/>
          </a:bodyPr>
          <a:lstStyle/>
          <a:p>
            <a:pPr algn="ctr"/>
            <a:r>
              <a:rPr lang="en-US" sz="4000" b="1" dirty="0">
                <a:latin typeface="Times New Roman" pitchFamily="18" charset="0"/>
                <a:cs typeface="Times New Roman" pitchFamily="18" charset="0"/>
              </a:rPr>
              <a:t>WHAT Admin CAN DO</a:t>
            </a:r>
          </a:p>
        </p:txBody>
      </p:sp>
      <p:sp>
        <p:nvSpPr>
          <p:cNvPr id="3" name="Content Placeholder 2">
            <a:extLst>
              <a:ext uri="{FF2B5EF4-FFF2-40B4-BE49-F238E27FC236}">
                <a16:creationId xmlns:a16="http://schemas.microsoft.com/office/drawing/2014/main" id="{87AEDB57-2A8E-4F19-9FE5-4AFC612BBFCC}"/>
              </a:ext>
            </a:extLst>
          </p:cNvPr>
          <p:cNvSpPr>
            <a:spLocks noGrp="1"/>
          </p:cNvSpPr>
          <p:nvPr>
            <p:ph idx="1"/>
          </p:nvPr>
        </p:nvSpPr>
        <p:spPr>
          <a:xfrm>
            <a:off x="768096" y="1930400"/>
            <a:ext cx="7290055" cy="4378960"/>
          </a:xfrm>
        </p:spPr>
        <p:txBody>
          <a:bodyPr>
            <a:normAutofit fontScale="92500"/>
          </a:bodyPr>
          <a:lstStyle/>
          <a:p>
            <a:pPr>
              <a:buFont typeface="Wingdings" panose="05000000000000000000" pitchFamily="2" charset="2"/>
              <a:buChar char="v"/>
            </a:pPr>
            <a:r>
              <a:rPr lang="en-US" dirty="0">
                <a:latin typeface="Times New Roman" pitchFamily="18" charset="0"/>
                <a:cs typeface="Times New Roman" pitchFamily="18" charset="0"/>
              </a:rPr>
              <a:t>Admin can first have to register themselves for selling their products on the site.</a:t>
            </a:r>
          </a:p>
          <a:p>
            <a:pPr>
              <a:buFont typeface="Wingdings" panose="05000000000000000000" pitchFamily="2" charset="2"/>
              <a:buChar char="v"/>
            </a:pPr>
            <a:r>
              <a:rPr lang="en-US" dirty="0">
                <a:latin typeface="Times New Roman" pitchFamily="18" charset="0"/>
                <a:cs typeface="Times New Roman" pitchFamily="18" charset="0"/>
              </a:rPr>
              <a:t>After registrations will be having access to the sellers module where he can insert his/her products. </a:t>
            </a:r>
          </a:p>
          <a:p>
            <a:pPr>
              <a:buFont typeface="Wingdings" panose="05000000000000000000" pitchFamily="2" charset="2"/>
              <a:buChar char="v"/>
            </a:pPr>
            <a:r>
              <a:rPr lang="en-US" dirty="0">
                <a:latin typeface="Times New Roman" pitchFamily="18" charset="0"/>
                <a:cs typeface="Times New Roman" pitchFamily="18" charset="0"/>
              </a:rPr>
              <a:t>The product information will be including the :- Name, Price , Description , Image and quantity of the product which is in his inventory.</a:t>
            </a:r>
          </a:p>
          <a:p>
            <a:pPr>
              <a:buFont typeface="Wingdings" panose="05000000000000000000" pitchFamily="2" charset="2"/>
              <a:buChar char="v"/>
            </a:pPr>
            <a:r>
              <a:rPr lang="en-US" dirty="0">
                <a:latin typeface="Times New Roman" pitchFamily="18" charset="0"/>
                <a:cs typeface="Times New Roman" pitchFamily="18" charset="0"/>
              </a:rPr>
              <a:t>After the insertion of the product if a customer  places order of product from your shop/company then you will receive the order.</a:t>
            </a:r>
          </a:p>
          <a:p>
            <a:pPr>
              <a:buFont typeface="Wingdings" panose="05000000000000000000" pitchFamily="2" charset="2"/>
              <a:buChar char="v"/>
            </a:pPr>
            <a:r>
              <a:rPr lang="en-US" dirty="0">
                <a:latin typeface="Times New Roman" pitchFamily="18" charset="0"/>
                <a:cs typeface="Times New Roman" pitchFamily="18" charset="0"/>
              </a:rPr>
              <a:t>Admin have to pack the order and have to maintain the order of the inventory as long as logistic guy arrive and take the package with him.</a:t>
            </a:r>
          </a:p>
          <a:p>
            <a:pPr>
              <a:buFont typeface="Wingdings" panose="05000000000000000000" pitchFamily="2" charset="2"/>
              <a:buChar char="v"/>
            </a:pPr>
            <a:r>
              <a:rPr lang="en-US" dirty="0">
                <a:latin typeface="Times New Roman" pitchFamily="18" charset="0"/>
                <a:cs typeface="Times New Roman" pitchFamily="18" charset="0"/>
              </a:rPr>
              <a:t>After this Admin will be receiving his payment.</a:t>
            </a:r>
          </a:p>
        </p:txBody>
      </p:sp>
      <p:sp>
        <p:nvSpPr>
          <p:cNvPr id="4" name="Rectangle 3">
            <a:extLst>
              <a:ext uri="{FF2B5EF4-FFF2-40B4-BE49-F238E27FC236}">
                <a16:creationId xmlns:a16="http://schemas.microsoft.com/office/drawing/2014/main" id="{158840BE-7C60-46A5-AD5C-83F5BE815ED9}"/>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775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51BE-110C-4324-A34F-6F076AA7C4A0}"/>
              </a:ext>
            </a:extLst>
          </p:cNvPr>
          <p:cNvSpPr>
            <a:spLocks noGrp="1"/>
          </p:cNvSpPr>
          <p:nvPr>
            <p:ph type="title"/>
          </p:nvPr>
        </p:nvSpPr>
        <p:spPr>
          <a:xfrm>
            <a:off x="890234" y="2255665"/>
            <a:ext cx="7363532" cy="2346670"/>
          </a:xfrm>
        </p:spPr>
        <p:txBody>
          <a:bodyPr>
            <a:normAutofit/>
          </a:bodyPr>
          <a:lstStyle/>
          <a:p>
            <a:pPr algn="ctr"/>
            <a:r>
              <a:rPr lang="en-US" sz="4000" b="1" dirty="0">
                <a:latin typeface="Times New Roman" pitchFamily="18" charset="0"/>
                <a:cs typeface="Times New Roman" pitchFamily="18" charset="0"/>
              </a:rPr>
              <a:t>Requirement Determination &amp; Analysis</a:t>
            </a:r>
          </a:p>
        </p:txBody>
      </p:sp>
      <p:sp>
        <p:nvSpPr>
          <p:cNvPr id="3" name="Rectangle 2">
            <a:extLst>
              <a:ext uri="{FF2B5EF4-FFF2-40B4-BE49-F238E27FC236}">
                <a16:creationId xmlns:a16="http://schemas.microsoft.com/office/drawing/2014/main" id="{FC813FA0-0B94-4B5E-8362-591C968C9F44}"/>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776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E62C3-7308-48A2-B5FF-8C13D0C51924}"/>
              </a:ext>
            </a:extLst>
          </p:cNvPr>
          <p:cNvSpPr>
            <a:spLocks noGrp="1"/>
          </p:cNvSpPr>
          <p:nvPr>
            <p:ph idx="1"/>
          </p:nvPr>
        </p:nvSpPr>
        <p:spPr>
          <a:xfrm>
            <a:off x="533400" y="1676400"/>
            <a:ext cx="7729655" cy="4893545"/>
          </a:xfrm>
        </p:spPr>
        <p:txBody>
          <a:bodyPr>
            <a:normAutofit/>
          </a:bodyPr>
          <a:lstStyle/>
          <a:p>
            <a:pPr>
              <a:buFont typeface="Wingdings" panose="05000000000000000000" pitchFamily="2" charset="2"/>
              <a:buChar char="q"/>
            </a:pPr>
            <a:r>
              <a:rPr lang="en-US" sz="2400" dirty="0">
                <a:latin typeface="Times New Roman" pitchFamily="18" charset="0"/>
                <a:cs typeface="Times New Roman" pitchFamily="18" charset="0"/>
              </a:rPr>
              <a:t>1.Login/register</a:t>
            </a:r>
          </a:p>
          <a:p>
            <a:pPr>
              <a:buFont typeface="Wingdings" panose="05000000000000000000" pitchFamily="2" charset="2"/>
              <a:buChar char="q"/>
            </a:pPr>
            <a:r>
              <a:rPr lang="en-US" sz="2400" dirty="0">
                <a:latin typeface="Times New Roman" pitchFamily="18" charset="0"/>
                <a:cs typeface="Times New Roman" pitchFamily="18" charset="0"/>
              </a:rPr>
              <a:t>2.Search product </a:t>
            </a:r>
          </a:p>
          <a:p>
            <a:pPr>
              <a:buFont typeface="Wingdings" panose="05000000000000000000" pitchFamily="2" charset="2"/>
              <a:buChar char="q"/>
            </a:pPr>
            <a:r>
              <a:rPr lang="en-US" sz="2400" dirty="0">
                <a:latin typeface="Times New Roman" pitchFamily="18" charset="0"/>
                <a:cs typeface="Times New Roman" pitchFamily="18" charset="0"/>
              </a:rPr>
              <a:t>3.Display/View product/Browse the website.</a:t>
            </a:r>
          </a:p>
          <a:p>
            <a:pPr>
              <a:buFont typeface="Wingdings" panose="05000000000000000000" pitchFamily="2" charset="2"/>
              <a:buChar char="q"/>
            </a:pPr>
            <a:r>
              <a:rPr lang="en-US" sz="2400" dirty="0">
                <a:latin typeface="Times New Roman" pitchFamily="18" charset="0"/>
                <a:cs typeface="Times New Roman" pitchFamily="18" charset="0"/>
              </a:rPr>
              <a:t>4.Add product to the cart.</a:t>
            </a:r>
          </a:p>
          <a:p>
            <a:pPr>
              <a:buFont typeface="Wingdings" panose="05000000000000000000" pitchFamily="2" charset="2"/>
              <a:buChar char="q"/>
            </a:pPr>
            <a:r>
              <a:rPr lang="en-US" sz="2400" dirty="0">
                <a:latin typeface="Times New Roman" pitchFamily="18" charset="0"/>
                <a:cs typeface="Times New Roman" pitchFamily="18" charset="0"/>
              </a:rPr>
              <a:t>5.Ordering of product / Conformation of product.</a:t>
            </a:r>
          </a:p>
          <a:p>
            <a:pPr>
              <a:buFont typeface="Wingdings" panose="05000000000000000000" pitchFamily="2" charset="2"/>
              <a:buChar char="q"/>
            </a:pPr>
            <a:r>
              <a:rPr lang="en-US" sz="2400" dirty="0">
                <a:latin typeface="Times New Roman" pitchFamily="18" charset="0"/>
                <a:cs typeface="Times New Roman" pitchFamily="18" charset="0"/>
              </a:rPr>
              <a:t>6.Payment Method[COD/Online Payments] </a:t>
            </a:r>
          </a:p>
          <a:p>
            <a:pPr>
              <a:buFont typeface="Wingdings" panose="05000000000000000000" pitchFamily="2" charset="2"/>
              <a:buChar char="q"/>
            </a:pPr>
            <a:r>
              <a:rPr lang="en-US" sz="2400" dirty="0">
                <a:latin typeface="Times New Roman" pitchFamily="18" charset="0"/>
                <a:cs typeface="Times New Roman" pitchFamily="18" charset="0"/>
              </a:rPr>
              <a:t>7.Tracking of Product.</a:t>
            </a:r>
          </a:p>
          <a:p>
            <a:pPr>
              <a:buFont typeface="Wingdings" panose="05000000000000000000" pitchFamily="2" charset="2"/>
              <a:buChar char="q"/>
            </a:pPr>
            <a:r>
              <a:rPr lang="en-US" sz="2400" dirty="0">
                <a:latin typeface="Times New Roman" pitchFamily="18" charset="0"/>
                <a:cs typeface="Times New Roman" pitchFamily="18" charset="0"/>
              </a:rPr>
              <a:t>8.Reciving the product.</a:t>
            </a:r>
          </a:p>
          <a:p>
            <a:pPr>
              <a:buFont typeface="Wingdings" panose="05000000000000000000" pitchFamily="2" charset="2"/>
              <a:buChar char="q"/>
            </a:pPr>
            <a:r>
              <a:rPr lang="en-US" sz="2400" dirty="0">
                <a:latin typeface="Times New Roman" pitchFamily="18" charset="0"/>
                <a:cs typeface="Times New Roman" pitchFamily="18" charset="0"/>
              </a:rPr>
              <a:t>9.Payment if opt for [COD]</a:t>
            </a:r>
          </a:p>
          <a:p>
            <a:pPr>
              <a:buFont typeface="Wingdings" panose="05000000000000000000" pitchFamily="2" charset="2"/>
              <a:buChar char="q"/>
            </a:pPr>
            <a:r>
              <a:rPr lang="en-US" sz="2400" dirty="0">
                <a:latin typeface="Times New Roman" pitchFamily="18" charset="0"/>
                <a:cs typeface="Times New Roman" pitchFamily="18" charset="0"/>
              </a:rPr>
              <a:t>10.Feedback/rating [Not mandatory]</a:t>
            </a:r>
          </a:p>
          <a:p>
            <a:pPr marL="0" indent="0">
              <a:buNone/>
            </a:pPr>
            <a:endParaRPr lang="en-US" sz="2400" dirty="0">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6129D01D-48D1-451E-8F63-6A5657A1B042}"/>
              </a:ext>
            </a:extLst>
          </p:cNvPr>
          <p:cNvSpPr/>
          <p:nvPr/>
        </p:nvSpPr>
        <p:spPr>
          <a:xfrm>
            <a:off x="2819400" y="762000"/>
            <a:ext cx="3137718"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lIns="91440" tIns="45720" rIns="91440" bIns="45720">
            <a:spAutoFit/>
          </a:bodyPr>
          <a:lstStyle/>
          <a:p>
            <a:pPr algn="ctr"/>
            <a:r>
              <a:rPr lang="en-US" sz="4000" b="1" dirty="0">
                <a:ln w="0"/>
                <a:effectLst>
                  <a:outerShdw blurRad="38100" dist="19050" dir="2700000" algn="tl" rotWithShape="0">
                    <a:schemeClr val="dk1">
                      <a:alpha val="40000"/>
                    </a:schemeClr>
                  </a:outerShdw>
                </a:effectLst>
                <a:latin typeface="Times New Roman" pitchFamily="18" charset="0"/>
                <a:cs typeface="Times New Roman" pitchFamily="18" charset="0"/>
              </a:rPr>
              <a:t>CUSTOMER</a:t>
            </a:r>
          </a:p>
        </p:txBody>
      </p:sp>
      <p:sp>
        <p:nvSpPr>
          <p:cNvPr id="4" name="Rectangle 3">
            <a:extLst>
              <a:ext uri="{FF2B5EF4-FFF2-40B4-BE49-F238E27FC236}">
                <a16:creationId xmlns:a16="http://schemas.microsoft.com/office/drawing/2014/main" id="{EF7B2271-1818-49DF-90AF-832D56E04DE8}"/>
              </a:ext>
            </a:extLst>
          </p:cNvPr>
          <p:cNvSpPr/>
          <p:nvPr/>
        </p:nvSpPr>
        <p:spPr>
          <a:xfrm>
            <a:off x="304800" y="593893"/>
            <a:ext cx="8596313" cy="62641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295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861D9-623A-481A-B5E8-72EAEF278A13}"/>
              </a:ext>
            </a:extLst>
          </p:cNvPr>
          <p:cNvSpPr>
            <a:spLocks noGrp="1"/>
          </p:cNvSpPr>
          <p:nvPr>
            <p:ph idx="1"/>
          </p:nvPr>
        </p:nvSpPr>
        <p:spPr>
          <a:xfrm>
            <a:off x="457200" y="1555226"/>
            <a:ext cx="7968443" cy="4845574"/>
          </a:xfrm>
        </p:spPr>
        <p:txBody>
          <a:bodyPr>
            <a:normAutofit/>
          </a:bodyPr>
          <a:lstStyle/>
          <a:p>
            <a:pPr>
              <a:buFont typeface="Wingdings" panose="05000000000000000000" pitchFamily="2" charset="2"/>
              <a:buChar char="q"/>
            </a:pPr>
            <a:r>
              <a:rPr lang="en-US" sz="2800" dirty="0">
                <a:latin typeface="Times New Roman" pitchFamily="18" charset="0"/>
                <a:cs typeface="Times New Roman" pitchFamily="18" charset="0"/>
              </a:rPr>
              <a:t>1.Login/register</a:t>
            </a:r>
          </a:p>
          <a:p>
            <a:pPr>
              <a:buFont typeface="Wingdings" panose="05000000000000000000" pitchFamily="2" charset="2"/>
              <a:buChar char="q"/>
            </a:pPr>
            <a:r>
              <a:rPr lang="en-US" sz="2800" dirty="0">
                <a:latin typeface="Times New Roman" pitchFamily="18" charset="0"/>
                <a:cs typeface="Times New Roman" pitchFamily="18" charset="0"/>
              </a:rPr>
              <a:t>2. Add new Product </a:t>
            </a:r>
          </a:p>
          <a:p>
            <a:pPr>
              <a:buFont typeface="Wingdings" panose="05000000000000000000" pitchFamily="2" charset="2"/>
              <a:buChar char="q"/>
            </a:pPr>
            <a:r>
              <a:rPr lang="en-US" sz="2800" dirty="0">
                <a:latin typeface="Times New Roman" pitchFamily="18" charset="0"/>
                <a:cs typeface="Times New Roman" pitchFamily="18" charset="0"/>
              </a:rPr>
              <a:t>3.Manage Items in product list.</a:t>
            </a:r>
          </a:p>
          <a:p>
            <a:pPr>
              <a:buFont typeface="Wingdings" panose="05000000000000000000" pitchFamily="2" charset="2"/>
              <a:buChar char="q"/>
            </a:pPr>
            <a:r>
              <a:rPr lang="en-US" sz="2800" dirty="0">
                <a:latin typeface="Times New Roman" pitchFamily="18" charset="0"/>
                <a:cs typeface="Times New Roman" pitchFamily="18" charset="0"/>
              </a:rPr>
              <a:t>4.Manage the live orders.</a:t>
            </a:r>
          </a:p>
          <a:p>
            <a:pPr>
              <a:buFont typeface="Wingdings" panose="05000000000000000000" pitchFamily="2" charset="2"/>
              <a:buChar char="q"/>
            </a:pPr>
            <a:r>
              <a:rPr lang="en-US" sz="2800" dirty="0">
                <a:latin typeface="Times New Roman" pitchFamily="18" charset="0"/>
                <a:cs typeface="Times New Roman" pitchFamily="18" charset="0"/>
              </a:rPr>
              <a:t>5.Check the product quantity in warehouse/store.</a:t>
            </a:r>
          </a:p>
          <a:p>
            <a:pPr>
              <a:buFont typeface="Wingdings" panose="05000000000000000000" pitchFamily="2" charset="2"/>
              <a:buChar char="q"/>
            </a:pPr>
            <a:r>
              <a:rPr lang="en-US" sz="2800" dirty="0">
                <a:latin typeface="Times New Roman" pitchFamily="18" charset="0"/>
                <a:cs typeface="Times New Roman" pitchFamily="18" charset="0"/>
              </a:rPr>
              <a:t>6.Pack the product.</a:t>
            </a:r>
          </a:p>
          <a:p>
            <a:pPr>
              <a:buFont typeface="Wingdings" panose="05000000000000000000" pitchFamily="2" charset="2"/>
              <a:buChar char="q"/>
            </a:pPr>
            <a:r>
              <a:rPr lang="en-US" sz="2800" dirty="0">
                <a:latin typeface="Times New Roman" pitchFamily="18" charset="0"/>
                <a:cs typeface="Times New Roman" pitchFamily="18" charset="0"/>
              </a:rPr>
              <a:t>7.Recive the online payments.</a:t>
            </a:r>
          </a:p>
          <a:p>
            <a:pPr>
              <a:buFont typeface="Wingdings" panose="05000000000000000000" pitchFamily="2" charset="2"/>
              <a:buChar char="q"/>
            </a:pPr>
            <a:r>
              <a:rPr lang="en-US" sz="2800" dirty="0">
                <a:latin typeface="Times New Roman" pitchFamily="18" charset="0"/>
                <a:cs typeface="Times New Roman" pitchFamily="18" charset="0"/>
              </a:rPr>
              <a:t>8.Manage the feedbacks[If provided]</a:t>
            </a:r>
          </a:p>
        </p:txBody>
      </p:sp>
      <p:sp>
        <p:nvSpPr>
          <p:cNvPr id="4" name="Rectangle 3">
            <a:extLst>
              <a:ext uri="{FF2B5EF4-FFF2-40B4-BE49-F238E27FC236}">
                <a16:creationId xmlns:a16="http://schemas.microsoft.com/office/drawing/2014/main" id="{ABE56F5D-A24E-4937-BB48-6C84534E0B59}"/>
              </a:ext>
            </a:extLst>
          </p:cNvPr>
          <p:cNvSpPr/>
          <p:nvPr/>
        </p:nvSpPr>
        <p:spPr>
          <a:xfrm>
            <a:off x="3429000" y="609600"/>
            <a:ext cx="1981200"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91440" tIns="45720" rIns="91440" bIns="45720">
            <a:spAutoFit/>
          </a:bodyPr>
          <a:lstStyle/>
          <a:p>
            <a:pPr algn="ctr"/>
            <a:r>
              <a:rPr lang="en-US" sz="4000" b="1" dirty="0">
                <a:ln w="0"/>
                <a:effectLst>
                  <a:outerShdw blurRad="38100" dist="19050" dir="2700000" algn="tl" rotWithShape="0">
                    <a:schemeClr val="dk1">
                      <a:alpha val="40000"/>
                    </a:schemeClr>
                  </a:outerShdw>
                </a:effectLst>
                <a:latin typeface="Times New Roman" pitchFamily="18" charset="0"/>
                <a:cs typeface="Times New Roman" pitchFamily="18" charset="0"/>
              </a:rPr>
              <a:t>Admin</a:t>
            </a:r>
          </a:p>
        </p:txBody>
      </p:sp>
      <p:sp>
        <p:nvSpPr>
          <p:cNvPr id="5" name="Rectangle 4">
            <a:extLst>
              <a:ext uri="{FF2B5EF4-FFF2-40B4-BE49-F238E27FC236}">
                <a16:creationId xmlns:a16="http://schemas.microsoft.com/office/drawing/2014/main" id="{A4E5FC8A-7202-4CED-9DE0-974FDEF3907B}"/>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470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CC1F-71B9-4841-8DE3-BCF1BCA7075D}"/>
              </a:ext>
            </a:extLst>
          </p:cNvPr>
          <p:cNvSpPr>
            <a:spLocks noGrp="1"/>
          </p:cNvSpPr>
          <p:nvPr>
            <p:ph type="title"/>
          </p:nvPr>
        </p:nvSpPr>
        <p:spPr>
          <a:xfrm>
            <a:off x="881348" y="2539851"/>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b="1" dirty="0">
                <a:latin typeface="Times New Roman" pitchFamily="18" charset="0"/>
                <a:cs typeface="Times New Roman" pitchFamily="18" charset="0"/>
              </a:rPr>
              <a:t>Flow chart, System Design</a:t>
            </a:r>
          </a:p>
        </p:txBody>
      </p:sp>
      <p:sp>
        <p:nvSpPr>
          <p:cNvPr id="3" name="Rectangle 2">
            <a:extLst>
              <a:ext uri="{FF2B5EF4-FFF2-40B4-BE49-F238E27FC236}">
                <a16:creationId xmlns:a16="http://schemas.microsoft.com/office/drawing/2014/main" id="{A3696D49-C448-4253-AE34-4FF4BA32E45B}"/>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544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626CCC-D056-4A95-A844-D2BF893B912B}"/>
              </a:ext>
            </a:extLst>
          </p:cNvPr>
          <p:cNvPicPr/>
          <p:nvPr/>
        </p:nvPicPr>
        <p:blipFill rotWithShape="1">
          <a:blip r:embed="rId2" cstate="print">
            <a:extLst>
              <a:ext uri="{28A0092B-C50C-407E-A947-70E740481C1C}">
                <a14:useLocalDpi xmlns:a14="http://schemas.microsoft.com/office/drawing/2010/main" val="0"/>
              </a:ext>
            </a:extLst>
          </a:blip>
          <a:srcRect l="30237" r="31293" b="9697"/>
          <a:stretch/>
        </p:blipFill>
        <p:spPr bwMode="auto">
          <a:xfrm>
            <a:off x="2357438" y="0"/>
            <a:ext cx="4019549" cy="6858000"/>
          </a:xfrm>
          <a:prstGeom prst="rect">
            <a:avLst/>
          </a:prstGeom>
          <a:noFill/>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BB23882A-85D8-4C23-8739-544CD268EF64}"/>
              </a:ext>
            </a:extLst>
          </p:cNvPr>
          <p:cNvSpPr/>
          <p:nvPr/>
        </p:nvSpPr>
        <p:spPr>
          <a:xfrm>
            <a:off x="4954905" y="384809"/>
            <a:ext cx="620078" cy="407671"/>
          </a:xfrm>
          <a:prstGeom prst="rect">
            <a:avLst/>
          </a:prstGeom>
          <a:solidFill>
            <a:srgbClr val="D5E8D4"/>
          </a:solidFill>
          <a:ln w="9525">
            <a:solidFill>
              <a:srgbClr val="83B46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3778263-C59D-414B-8AED-289450CADADF}"/>
              </a:ext>
            </a:extLst>
          </p:cNvPr>
          <p:cNvSpPr txBox="1"/>
          <p:nvPr/>
        </p:nvSpPr>
        <p:spPr>
          <a:xfrm>
            <a:off x="5046345" y="490523"/>
            <a:ext cx="44862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admin</a:t>
            </a:r>
          </a:p>
        </p:txBody>
      </p:sp>
    </p:spTree>
    <p:extLst>
      <p:ext uri="{BB962C8B-B14F-4D97-AF65-F5344CB8AC3E}">
        <p14:creationId xmlns:p14="http://schemas.microsoft.com/office/powerpoint/2010/main" val="211318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A828-FF83-4B2E-965C-69AE25327F02}"/>
              </a:ext>
            </a:extLst>
          </p:cNvPr>
          <p:cNvSpPr>
            <a:spLocks noGrp="1"/>
          </p:cNvSpPr>
          <p:nvPr>
            <p:ph type="title"/>
          </p:nvPr>
        </p:nvSpPr>
        <p:spPr>
          <a:xfrm>
            <a:off x="304800" y="609600"/>
            <a:ext cx="5632704" cy="1499616"/>
          </a:xfrm>
        </p:spPr>
        <p:txBody>
          <a:bodyPr>
            <a:normAutofit/>
          </a:bodyPr>
          <a:lstStyle/>
          <a:p>
            <a:r>
              <a:rPr lang="en-US" sz="4400" dirty="0">
                <a:latin typeface="BigNoodleTitling" panose="02000708030402040100" pitchFamily="2" charset="0"/>
              </a:rPr>
              <a:t>00</a:t>
            </a:r>
          </a:p>
        </p:txBody>
      </p:sp>
      <p:sp>
        <p:nvSpPr>
          <p:cNvPr id="3" name="Content Placeholder 2">
            <a:extLst>
              <a:ext uri="{FF2B5EF4-FFF2-40B4-BE49-F238E27FC236}">
                <a16:creationId xmlns:a16="http://schemas.microsoft.com/office/drawing/2014/main" id="{B4885F5D-D0C2-412D-A9F6-1BF021D1AD84}"/>
              </a:ext>
            </a:extLst>
          </p:cNvPr>
          <p:cNvSpPr>
            <a:spLocks noGrp="1"/>
          </p:cNvSpPr>
          <p:nvPr>
            <p:ph idx="1"/>
          </p:nvPr>
        </p:nvSpPr>
        <p:spPr>
          <a:xfrm>
            <a:off x="285590" y="2667000"/>
            <a:ext cx="8229600" cy="3687763"/>
          </a:xfrm>
        </p:spPr>
        <p:txBody>
          <a:bodyPr>
            <a:noAutofit/>
          </a:bodyPr>
          <a:lstStyle/>
          <a:p>
            <a:r>
              <a:rPr lang="en-US" sz="3000" b="1" dirty="0">
                <a:latin typeface="Times New Roman" panose="02020603050405020304" pitchFamily="18" charset="0"/>
                <a:cs typeface="Times New Roman" panose="02020603050405020304" pitchFamily="18" charset="0"/>
              </a:rPr>
              <a:t>Branch</a:t>
            </a:r>
            <a:r>
              <a:rPr lang="en-US" sz="3000" dirty="0">
                <a:latin typeface="Times New Roman" panose="02020603050405020304" pitchFamily="18" charset="0"/>
                <a:cs typeface="Times New Roman" panose="02020603050405020304" pitchFamily="18" charset="0"/>
              </a:rPr>
              <a:t> :- Master of Computer Application</a:t>
            </a:r>
          </a:p>
          <a:p>
            <a:r>
              <a:rPr lang="en-US" sz="3000" b="1" dirty="0">
                <a:latin typeface="Times New Roman" panose="02020603050405020304" pitchFamily="18" charset="0"/>
                <a:cs typeface="Times New Roman" panose="02020603050405020304" pitchFamily="18" charset="0"/>
              </a:rPr>
              <a:t>Sem</a:t>
            </a:r>
            <a:r>
              <a:rPr lang="en-US" sz="3000" dirty="0">
                <a:latin typeface="Times New Roman" panose="02020603050405020304" pitchFamily="18" charset="0"/>
                <a:cs typeface="Times New Roman" panose="02020603050405020304" pitchFamily="18" charset="0"/>
              </a:rPr>
              <a:t> :- IV</a:t>
            </a:r>
          </a:p>
          <a:p>
            <a:r>
              <a:rPr lang="en-US" sz="3000" b="1" dirty="0">
                <a:latin typeface="Times New Roman" panose="02020603050405020304" pitchFamily="18" charset="0"/>
                <a:cs typeface="Times New Roman" panose="02020603050405020304" pitchFamily="18" charset="0"/>
              </a:rPr>
              <a:t>Subject</a:t>
            </a:r>
            <a:r>
              <a:rPr lang="en-US" sz="3000" dirty="0">
                <a:latin typeface="Times New Roman" panose="02020603050405020304" pitchFamily="18" charset="0"/>
                <a:cs typeface="Times New Roman" panose="02020603050405020304" pitchFamily="18" charset="0"/>
              </a:rPr>
              <a:t> :- Software Project</a:t>
            </a:r>
          </a:p>
          <a:p>
            <a:r>
              <a:rPr lang="en-US" sz="3000" b="1" dirty="0">
                <a:latin typeface="Times New Roman" panose="02020603050405020304" pitchFamily="18" charset="0"/>
                <a:cs typeface="Times New Roman" panose="02020603050405020304" pitchFamily="18" charset="0"/>
              </a:rPr>
              <a:t>Code</a:t>
            </a:r>
            <a:r>
              <a:rPr lang="en-US" sz="3000" dirty="0">
                <a:latin typeface="Times New Roman" panose="02020603050405020304" pitchFamily="18" charset="0"/>
                <a:cs typeface="Times New Roman" panose="02020603050405020304" pitchFamily="18" charset="0"/>
              </a:rPr>
              <a:t> :- 649401</a:t>
            </a:r>
          </a:p>
        </p:txBody>
      </p:sp>
      <p:sp>
        <p:nvSpPr>
          <p:cNvPr id="4" name="Rectangle 3">
            <a:extLst>
              <a:ext uri="{FF2B5EF4-FFF2-40B4-BE49-F238E27FC236}">
                <a16:creationId xmlns:a16="http://schemas.microsoft.com/office/drawing/2014/main" id="{C3D966BB-54F9-441C-BC46-B6866C1B6F2B}"/>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666702-2581-1E3F-4F88-0EEB014FF12F}"/>
              </a:ext>
            </a:extLst>
          </p:cNvPr>
          <p:cNvPicPr>
            <a:picLocks noChangeAspect="1"/>
          </p:cNvPicPr>
          <p:nvPr/>
        </p:nvPicPr>
        <p:blipFill>
          <a:blip r:embed="rId2"/>
          <a:stretch>
            <a:fillRect/>
          </a:stretch>
        </p:blipFill>
        <p:spPr>
          <a:xfrm>
            <a:off x="457200" y="760572"/>
            <a:ext cx="7239000" cy="1666938"/>
          </a:xfrm>
          <a:prstGeom prst="rect">
            <a:avLst/>
          </a:prstGeom>
        </p:spPr>
      </p:pic>
    </p:spTree>
    <p:extLst>
      <p:ext uri="{BB962C8B-B14F-4D97-AF65-F5344CB8AC3E}">
        <p14:creationId xmlns:p14="http://schemas.microsoft.com/office/powerpoint/2010/main" val="3524201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450E-A42C-44C9-AF3D-9ED66C3575E3}"/>
              </a:ext>
            </a:extLst>
          </p:cNvPr>
          <p:cNvSpPr>
            <a:spLocks noGrp="1"/>
          </p:cNvSpPr>
          <p:nvPr>
            <p:ph type="title"/>
          </p:nvPr>
        </p:nvSpPr>
        <p:spPr>
          <a:xfrm>
            <a:off x="926973" y="2679192"/>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Data flow diagrams </a:t>
            </a:r>
          </a:p>
        </p:txBody>
      </p:sp>
      <p:sp>
        <p:nvSpPr>
          <p:cNvPr id="3" name="Rectangle 2">
            <a:extLst>
              <a:ext uri="{FF2B5EF4-FFF2-40B4-BE49-F238E27FC236}">
                <a16:creationId xmlns:a16="http://schemas.microsoft.com/office/drawing/2014/main" id="{24219865-9E7F-441F-B8AC-7423B447667C}"/>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969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CC49-79F4-4DE6-97B9-7F1FA64A1B05}"/>
              </a:ext>
            </a:extLst>
          </p:cNvPr>
          <p:cNvSpPr>
            <a:spLocks noGrp="1"/>
          </p:cNvSpPr>
          <p:nvPr>
            <p:ph type="title"/>
          </p:nvPr>
        </p:nvSpPr>
        <p:spPr>
          <a:xfrm>
            <a:off x="1143000" y="976704"/>
            <a:ext cx="7290054" cy="89473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4000" b="1" dirty="0">
                <a:latin typeface="Times New Roman" pitchFamily="18" charset="0"/>
                <a:cs typeface="Times New Roman" pitchFamily="18" charset="0"/>
              </a:rPr>
              <a:t>Zero Level DFD</a:t>
            </a:r>
          </a:p>
        </p:txBody>
      </p:sp>
      <p:sp>
        <p:nvSpPr>
          <p:cNvPr id="3" name="Oval 2">
            <a:extLst>
              <a:ext uri="{FF2B5EF4-FFF2-40B4-BE49-F238E27FC236}">
                <a16:creationId xmlns:a16="http://schemas.microsoft.com/office/drawing/2014/main" id="{4CA8B336-E289-46B9-9668-ED9E341B867C}"/>
              </a:ext>
            </a:extLst>
          </p:cNvPr>
          <p:cNvSpPr/>
          <p:nvPr/>
        </p:nvSpPr>
        <p:spPr>
          <a:xfrm>
            <a:off x="3548063" y="2578100"/>
            <a:ext cx="204787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BigNoodleTitling" panose="02000708030402040100" pitchFamily="2" charset="0"/>
              </a:rPr>
              <a:t>0</a:t>
            </a:r>
          </a:p>
          <a:p>
            <a:pPr algn="ctr"/>
            <a:r>
              <a:rPr lang="en-US" sz="2800" dirty="0">
                <a:latin typeface="BigNoodleTitling" panose="02000708030402040100" pitchFamily="2" charset="0"/>
              </a:rPr>
              <a:t>Online Shopping System</a:t>
            </a:r>
          </a:p>
        </p:txBody>
      </p:sp>
      <p:sp>
        <p:nvSpPr>
          <p:cNvPr id="4" name="Rectangle 3">
            <a:extLst>
              <a:ext uri="{FF2B5EF4-FFF2-40B4-BE49-F238E27FC236}">
                <a16:creationId xmlns:a16="http://schemas.microsoft.com/office/drawing/2014/main" id="{22A67AA4-D569-4BD1-BE1A-39BD3A98EC69}"/>
              </a:ext>
            </a:extLst>
          </p:cNvPr>
          <p:cNvSpPr/>
          <p:nvPr/>
        </p:nvSpPr>
        <p:spPr>
          <a:xfrm>
            <a:off x="800100" y="3359150"/>
            <a:ext cx="2171700" cy="118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BigNoodleTitling" panose="02000708030402040100" pitchFamily="2" charset="0"/>
              </a:rPr>
              <a:t>Admi</a:t>
            </a:r>
            <a:r>
              <a:rPr lang="en-US" sz="4000" dirty="0">
                <a:latin typeface="Bookman Old Style" panose="02050604050505020204" pitchFamily="18" charset="0"/>
              </a:rPr>
              <a:t>n</a:t>
            </a:r>
            <a:endParaRPr lang="en-US" sz="4000" dirty="0">
              <a:latin typeface="BigNoodleTitling" panose="02000708030402040100" pitchFamily="2" charset="0"/>
            </a:endParaRPr>
          </a:p>
        </p:txBody>
      </p:sp>
      <p:sp>
        <p:nvSpPr>
          <p:cNvPr id="7" name="Rectangle 6">
            <a:extLst>
              <a:ext uri="{FF2B5EF4-FFF2-40B4-BE49-F238E27FC236}">
                <a16:creationId xmlns:a16="http://schemas.microsoft.com/office/drawing/2014/main" id="{BCAB51BB-23A0-481A-AF84-CC86811C2D5D}"/>
              </a:ext>
            </a:extLst>
          </p:cNvPr>
          <p:cNvSpPr/>
          <p:nvPr/>
        </p:nvSpPr>
        <p:spPr>
          <a:xfrm>
            <a:off x="6172200" y="3359150"/>
            <a:ext cx="2171700" cy="118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igNoodleTitling" panose="02000708030402040100" pitchFamily="2" charset="0"/>
              </a:rPr>
              <a:t>Customer</a:t>
            </a:r>
          </a:p>
        </p:txBody>
      </p:sp>
      <p:cxnSp>
        <p:nvCxnSpPr>
          <p:cNvPr id="8" name="Straight Arrow Connector 7">
            <a:extLst>
              <a:ext uri="{FF2B5EF4-FFF2-40B4-BE49-F238E27FC236}">
                <a16:creationId xmlns:a16="http://schemas.microsoft.com/office/drawing/2014/main" id="{BCA5A819-2784-42A7-9D0A-827CA8E70D2E}"/>
              </a:ext>
            </a:extLst>
          </p:cNvPr>
          <p:cNvCxnSpPr>
            <a:stCxn id="4" idx="3"/>
            <a:endCxn id="3" idx="2"/>
          </p:cNvCxnSpPr>
          <p:nvPr/>
        </p:nvCxnSpPr>
        <p:spPr>
          <a:xfrm>
            <a:off x="2971800" y="3949700"/>
            <a:ext cx="576263"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EF6726F3-CF64-46D4-A6A7-1124658296EE}"/>
              </a:ext>
            </a:extLst>
          </p:cNvPr>
          <p:cNvCxnSpPr>
            <a:stCxn id="7" idx="1"/>
            <a:endCxn id="3" idx="6"/>
          </p:cNvCxnSpPr>
          <p:nvPr/>
        </p:nvCxnSpPr>
        <p:spPr>
          <a:xfrm flipH="1">
            <a:off x="5595937" y="3949700"/>
            <a:ext cx="5762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AB96C66-EB85-4C75-8051-A00E97E331FC}"/>
              </a:ext>
            </a:extLst>
          </p:cNvPr>
          <p:cNvCxnSpPr/>
          <p:nvPr/>
        </p:nvCxnSpPr>
        <p:spPr>
          <a:xfrm>
            <a:off x="3588798" y="3533313"/>
            <a:ext cx="19641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14BAFBA-5BBD-459D-A37A-2B397B4EF8D7}"/>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38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CC49-79F4-4DE6-97B9-7F1FA64A1B05}"/>
              </a:ext>
            </a:extLst>
          </p:cNvPr>
          <p:cNvSpPr>
            <a:spLocks noGrp="1"/>
          </p:cNvSpPr>
          <p:nvPr>
            <p:ph type="title"/>
          </p:nvPr>
        </p:nvSpPr>
        <p:spPr>
          <a:xfrm>
            <a:off x="6390062" y="162258"/>
            <a:ext cx="1950266" cy="105016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sz="2800" dirty="0">
                <a:latin typeface="Times New Roman" pitchFamily="18" charset="0"/>
                <a:cs typeface="Times New Roman" pitchFamily="18" charset="0"/>
              </a:rPr>
              <a:t>first Level DFD</a:t>
            </a:r>
          </a:p>
        </p:txBody>
      </p:sp>
      <p:sp>
        <p:nvSpPr>
          <p:cNvPr id="3" name="Oval 2">
            <a:extLst>
              <a:ext uri="{FF2B5EF4-FFF2-40B4-BE49-F238E27FC236}">
                <a16:creationId xmlns:a16="http://schemas.microsoft.com/office/drawing/2014/main" id="{3197AC8D-1A82-435B-A805-0E4866F23D80}"/>
              </a:ext>
            </a:extLst>
          </p:cNvPr>
          <p:cNvSpPr/>
          <p:nvPr/>
        </p:nvSpPr>
        <p:spPr>
          <a:xfrm>
            <a:off x="4043493" y="1157681"/>
            <a:ext cx="1057013" cy="13254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Create Account </a:t>
            </a:r>
          </a:p>
        </p:txBody>
      </p:sp>
      <p:sp>
        <p:nvSpPr>
          <p:cNvPr id="6" name="Oval 5">
            <a:extLst>
              <a:ext uri="{FF2B5EF4-FFF2-40B4-BE49-F238E27FC236}">
                <a16:creationId xmlns:a16="http://schemas.microsoft.com/office/drawing/2014/main" id="{738D1A49-286A-4EB6-9BC6-4B7DDDEA000E}"/>
              </a:ext>
            </a:extLst>
          </p:cNvPr>
          <p:cNvSpPr/>
          <p:nvPr/>
        </p:nvSpPr>
        <p:spPr>
          <a:xfrm>
            <a:off x="4043493" y="2634843"/>
            <a:ext cx="1057013" cy="13254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a:p>
            <a:pPr algn="ctr"/>
            <a:r>
              <a:rPr lang="en-US" dirty="0"/>
              <a:t>Order </a:t>
            </a:r>
          </a:p>
        </p:txBody>
      </p:sp>
      <p:sp>
        <p:nvSpPr>
          <p:cNvPr id="7" name="Oval 6">
            <a:extLst>
              <a:ext uri="{FF2B5EF4-FFF2-40B4-BE49-F238E27FC236}">
                <a16:creationId xmlns:a16="http://schemas.microsoft.com/office/drawing/2014/main" id="{54462104-CDE6-42E8-B36D-7768B4D87D96}"/>
              </a:ext>
            </a:extLst>
          </p:cNvPr>
          <p:cNvSpPr/>
          <p:nvPr/>
        </p:nvSpPr>
        <p:spPr>
          <a:xfrm>
            <a:off x="4043494" y="4112005"/>
            <a:ext cx="1057013" cy="13254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a:p>
            <a:pPr algn="ctr"/>
            <a:r>
              <a:rPr lang="en-US" dirty="0"/>
              <a:t>Payment </a:t>
            </a:r>
          </a:p>
        </p:txBody>
      </p:sp>
      <p:sp>
        <p:nvSpPr>
          <p:cNvPr id="4" name="Rectangle 3">
            <a:extLst>
              <a:ext uri="{FF2B5EF4-FFF2-40B4-BE49-F238E27FC236}">
                <a16:creationId xmlns:a16="http://schemas.microsoft.com/office/drawing/2014/main" id="{3CDFB5B6-F71C-4A7E-B165-A8C288A9556A}"/>
              </a:ext>
            </a:extLst>
          </p:cNvPr>
          <p:cNvSpPr/>
          <p:nvPr/>
        </p:nvSpPr>
        <p:spPr>
          <a:xfrm>
            <a:off x="739716" y="1677798"/>
            <a:ext cx="1698771" cy="604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a:t>
            </a:r>
          </a:p>
        </p:txBody>
      </p:sp>
      <p:sp>
        <p:nvSpPr>
          <p:cNvPr id="9" name="Rectangle 8">
            <a:extLst>
              <a:ext uri="{FF2B5EF4-FFF2-40B4-BE49-F238E27FC236}">
                <a16:creationId xmlns:a16="http://schemas.microsoft.com/office/drawing/2014/main" id="{82A66E04-27A5-4877-A50C-CD189E0B8D3F}"/>
              </a:ext>
            </a:extLst>
          </p:cNvPr>
          <p:cNvSpPr/>
          <p:nvPr/>
        </p:nvSpPr>
        <p:spPr>
          <a:xfrm>
            <a:off x="6705513" y="1677798"/>
            <a:ext cx="1698771" cy="604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a:t>
            </a:r>
            <a:r>
              <a:rPr lang="en-US" sz="1800" dirty="0">
                <a:latin typeface="Bookman Old Style" panose="02050604050505020204" pitchFamily="18" charset="0"/>
              </a:rPr>
              <a:t>n</a:t>
            </a:r>
            <a:r>
              <a:rPr lang="en-US" dirty="0"/>
              <a:t> </a:t>
            </a:r>
          </a:p>
        </p:txBody>
      </p:sp>
      <p:cxnSp>
        <p:nvCxnSpPr>
          <p:cNvPr id="11" name="Straight Arrow Connector 10">
            <a:extLst>
              <a:ext uri="{FF2B5EF4-FFF2-40B4-BE49-F238E27FC236}">
                <a16:creationId xmlns:a16="http://schemas.microsoft.com/office/drawing/2014/main" id="{35B8E8B0-C673-44CF-B1DD-572DA9E5A036}"/>
              </a:ext>
            </a:extLst>
          </p:cNvPr>
          <p:cNvCxnSpPr>
            <a:cxnSpLocks/>
            <a:stCxn id="4" idx="3"/>
            <a:endCxn id="3" idx="2"/>
          </p:cNvCxnSpPr>
          <p:nvPr/>
        </p:nvCxnSpPr>
        <p:spPr>
          <a:xfrm flipV="1">
            <a:off x="2438488" y="1820412"/>
            <a:ext cx="1605005" cy="15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9DED39-AFE9-49AD-AB7B-977FEAEDC795}"/>
              </a:ext>
            </a:extLst>
          </p:cNvPr>
          <p:cNvCxnSpPr>
            <a:stCxn id="9" idx="1"/>
            <a:endCxn id="3" idx="6"/>
          </p:cNvCxnSpPr>
          <p:nvPr/>
        </p:nvCxnSpPr>
        <p:spPr>
          <a:xfrm flipH="1" flipV="1">
            <a:off x="5100505" y="1820412"/>
            <a:ext cx="1605008" cy="15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49E7C2D-3930-4082-90B3-D0531C3A2053}"/>
              </a:ext>
            </a:extLst>
          </p:cNvPr>
          <p:cNvCxnSpPr>
            <a:cxnSpLocks/>
          </p:cNvCxnSpPr>
          <p:nvPr/>
        </p:nvCxnSpPr>
        <p:spPr>
          <a:xfrm flipV="1">
            <a:off x="1708645" y="2269748"/>
            <a:ext cx="0" cy="2504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0F798C-6AD3-4F67-BD6E-CD11E19E52E2}"/>
              </a:ext>
            </a:extLst>
          </p:cNvPr>
          <p:cNvCxnSpPr>
            <a:cxnSpLocks/>
          </p:cNvCxnSpPr>
          <p:nvPr/>
        </p:nvCxnSpPr>
        <p:spPr>
          <a:xfrm>
            <a:off x="1708645" y="4774735"/>
            <a:ext cx="23872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765E9B9-6210-4773-AB5D-EEFC104184D2}"/>
              </a:ext>
            </a:extLst>
          </p:cNvPr>
          <p:cNvCxnSpPr>
            <a:cxnSpLocks/>
          </p:cNvCxnSpPr>
          <p:nvPr/>
        </p:nvCxnSpPr>
        <p:spPr>
          <a:xfrm>
            <a:off x="1463354" y="2281807"/>
            <a:ext cx="0" cy="2827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DC569CD-7EEC-478F-A308-28321B3EC851}"/>
              </a:ext>
            </a:extLst>
          </p:cNvPr>
          <p:cNvCxnSpPr>
            <a:cxnSpLocks/>
          </p:cNvCxnSpPr>
          <p:nvPr/>
        </p:nvCxnSpPr>
        <p:spPr>
          <a:xfrm>
            <a:off x="1463354" y="5108895"/>
            <a:ext cx="2632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D66B2FC-A69C-4D02-8018-D25A7B2B40C5}"/>
              </a:ext>
            </a:extLst>
          </p:cNvPr>
          <p:cNvCxnSpPr>
            <a:cxnSpLocks/>
          </p:cNvCxnSpPr>
          <p:nvPr/>
        </p:nvCxnSpPr>
        <p:spPr>
          <a:xfrm flipH="1">
            <a:off x="5100506" y="4774735"/>
            <a:ext cx="220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CCEF7B7-EB52-4FE1-9136-C337D9080591}"/>
              </a:ext>
            </a:extLst>
          </p:cNvPr>
          <p:cNvCxnSpPr>
            <a:cxnSpLocks/>
          </p:cNvCxnSpPr>
          <p:nvPr/>
        </p:nvCxnSpPr>
        <p:spPr>
          <a:xfrm flipV="1">
            <a:off x="7306811" y="2269749"/>
            <a:ext cx="0" cy="2504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575BDD0-D89A-456E-8A97-4D4BBDAE5DDF}"/>
              </a:ext>
            </a:extLst>
          </p:cNvPr>
          <p:cNvCxnSpPr>
            <a:cxnSpLocks/>
          </p:cNvCxnSpPr>
          <p:nvPr/>
        </p:nvCxnSpPr>
        <p:spPr>
          <a:xfrm>
            <a:off x="5055417" y="5081631"/>
            <a:ext cx="2512064" cy="27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1218AFA-9859-43E0-B7B7-F01475E5AFE9}"/>
              </a:ext>
            </a:extLst>
          </p:cNvPr>
          <p:cNvCxnSpPr>
            <a:cxnSpLocks/>
          </p:cNvCxnSpPr>
          <p:nvPr/>
        </p:nvCxnSpPr>
        <p:spPr>
          <a:xfrm flipV="1">
            <a:off x="7567482" y="2269749"/>
            <a:ext cx="1" cy="283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9C01F1-AD79-4790-9502-25772D4BE2B2}"/>
              </a:ext>
            </a:extLst>
          </p:cNvPr>
          <p:cNvCxnSpPr>
            <a:cxnSpLocks/>
            <a:endCxn id="3" idx="6"/>
          </p:cNvCxnSpPr>
          <p:nvPr/>
        </p:nvCxnSpPr>
        <p:spPr>
          <a:xfrm>
            <a:off x="4043493" y="1820411"/>
            <a:ext cx="105701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EF3FBD94-FFCA-4E9E-8EFA-8892FF2A7EFA}"/>
              </a:ext>
            </a:extLst>
          </p:cNvPr>
          <p:cNvCxnSpPr>
            <a:cxnSpLocks/>
            <a:endCxn id="7" idx="6"/>
          </p:cNvCxnSpPr>
          <p:nvPr/>
        </p:nvCxnSpPr>
        <p:spPr>
          <a:xfrm>
            <a:off x="4043492" y="4774735"/>
            <a:ext cx="10570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D75932CF-DC4B-4247-A0D0-A8475B17D4E2}"/>
              </a:ext>
            </a:extLst>
          </p:cNvPr>
          <p:cNvCxnSpPr>
            <a:cxnSpLocks/>
            <a:stCxn id="6" idx="2"/>
            <a:endCxn id="6" idx="6"/>
          </p:cNvCxnSpPr>
          <p:nvPr/>
        </p:nvCxnSpPr>
        <p:spPr>
          <a:xfrm>
            <a:off x="4043493" y="3297573"/>
            <a:ext cx="105701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35963040-9DEF-4025-B307-160ACBEDF95A}"/>
              </a:ext>
            </a:extLst>
          </p:cNvPr>
          <p:cNvSpPr txBox="1"/>
          <p:nvPr/>
        </p:nvSpPr>
        <p:spPr>
          <a:xfrm>
            <a:off x="2545173" y="1451078"/>
            <a:ext cx="1897635" cy="369332"/>
          </a:xfrm>
          <a:prstGeom prst="rect">
            <a:avLst/>
          </a:prstGeom>
          <a:noFill/>
        </p:spPr>
        <p:txBody>
          <a:bodyPr wrap="none" rtlCol="0">
            <a:spAutoFit/>
          </a:bodyPr>
          <a:lstStyle/>
          <a:p>
            <a:r>
              <a:rPr lang="en-US" dirty="0"/>
              <a:t>Login/Registration</a:t>
            </a:r>
          </a:p>
        </p:txBody>
      </p:sp>
      <p:sp>
        <p:nvSpPr>
          <p:cNvPr id="88" name="TextBox 87">
            <a:extLst>
              <a:ext uri="{FF2B5EF4-FFF2-40B4-BE49-F238E27FC236}">
                <a16:creationId xmlns:a16="http://schemas.microsoft.com/office/drawing/2014/main" id="{F7805ABD-199F-4647-82B0-1F953BD16302}"/>
              </a:ext>
            </a:extLst>
          </p:cNvPr>
          <p:cNvSpPr txBox="1"/>
          <p:nvPr/>
        </p:nvSpPr>
        <p:spPr>
          <a:xfrm>
            <a:off x="5207194" y="1451078"/>
            <a:ext cx="1897635" cy="369332"/>
          </a:xfrm>
          <a:prstGeom prst="rect">
            <a:avLst/>
          </a:prstGeom>
          <a:noFill/>
        </p:spPr>
        <p:txBody>
          <a:bodyPr wrap="none" rtlCol="0">
            <a:spAutoFit/>
          </a:bodyPr>
          <a:lstStyle/>
          <a:p>
            <a:r>
              <a:rPr lang="en-US" dirty="0"/>
              <a:t>Login/Registration</a:t>
            </a:r>
          </a:p>
        </p:txBody>
      </p:sp>
      <p:sp>
        <p:nvSpPr>
          <p:cNvPr id="89" name="TextBox 88">
            <a:extLst>
              <a:ext uri="{FF2B5EF4-FFF2-40B4-BE49-F238E27FC236}">
                <a16:creationId xmlns:a16="http://schemas.microsoft.com/office/drawing/2014/main" id="{488D8DB2-252E-4FE7-9B03-D4B4E7D384A5}"/>
              </a:ext>
            </a:extLst>
          </p:cNvPr>
          <p:cNvSpPr txBox="1"/>
          <p:nvPr/>
        </p:nvSpPr>
        <p:spPr>
          <a:xfrm>
            <a:off x="2410235" y="3647508"/>
            <a:ext cx="1902700" cy="369332"/>
          </a:xfrm>
          <a:prstGeom prst="rect">
            <a:avLst/>
          </a:prstGeom>
          <a:noFill/>
        </p:spPr>
        <p:txBody>
          <a:bodyPr wrap="none" rtlCol="0">
            <a:spAutoFit/>
          </a:bodyPr>
          <a:lstStyle/>
          <a:p>
            <a:r>
              <a:rPr lang="en-US" dirty="0"/>
              <a:t>Purchase Request </a:t>
            </a:r>
          </a:p>
        </p:txBody>
      </p:sp>
      <p:sp>
        <p:nvSpPr>
          <p:cNvPr id="90" name="TextBox 89">
            <a:extLst>
              <a:ext uri="{FF2B5EF4-FFF2-40B4-BE49-F238E27FC236}">
                <a16:creationId xmlns:a16="http://schemas.microsoft.com/office/drawing/2014/main" id="{26ABBFC1-FF25-4033-AA93-450F704A2547}"/>
              </a:ext>
            </a:extLst>
          </p:cNvPr>
          <p:cNvSpPr txBox="1"/>
          <p:nvPr/>
        </p:nvSpPr>
        <p:spPr>
          <a:xfrm>
            <a:off x="2755234" y="2832473"/>
            <a:ext cx="928203" cy="369332"/>
          </a:xfrm>
          <a:prstGeom prst="rect">
            <a:avLst/>
          </a:prstGeom>
          <a:noFill/>
        </p:spPr>
        <p:txBody>
          <a:bodyPr wrap="none" rtlCol="0">
            <a:spAutoFit/>
          </a:bodyPr>
          <a:lstStyle/>
          <a:p>
            <a:r>
              <a:rPr lang="en-US" dirty="0"/>
              <a:t>Browse </a:t>
            </a:r>
          </a:p>
        </p:txBody>
      </p:sp>
      <p:sp>
        <p:nvSpPr>
          <p:cNvPr id="91" name="TextBox 90">
            <a:extLst>
              <a:ext uri="{FF2B5EF4-FFF2-40B4-BE49-F238E27FC236}">
                <a16:creationId xmlns:a16="http://schemas.microsoft.com/office/drawing/2014/main" id="{F1556095-79A9-4CE4-B3AF-A7573A6A8A8D}"/>
              </a:ext>
            </a:extLst>
          </p:cNvPr>
          <p:cNvSpPr txBox="1"/>
          <p:nvPr/>
        </p:nvSpPr>
        <p:spPr>
          <a:xfrm>
            <a:off x="5565221" y="3697958"/>
            <a:ext cx="1649682" cy="369332"/>
          </a:xfrm>
          <a:prstGeom prst="rect">
            <a:avLst/>
          </a:prstGeom>
          <a:noFill/>
        </p:spPr>
        <p:txBody>
          <a:bodyPr wrap="none" rtlCol="0">
            <a:spAutoFit/>
          </a:bodyPr>
          <a:lstStyle/>
          <a:p>
            <a:r>
              <a:rPr lang="en-US" dirty="0"/>
              <a:t>Order Request  </a:t>
            </a:r>
          </a:p>
        </p:txBody>
      </p:sp>
      <p:sp>
        <p:nvSpPr>
          <p:cNvPr id="92" name="TextBox 91">
            <a:extLst>
              <a:ext uri="{FF2B5EF4-FFF2-40B4-BE49-F238E27FC236}">
                <a16:creationId xmlns:a16="http://schemas.microsoft.com/office/drawing/2014/main" id="{D2C40FF5-CC14-4320-83BE-BD8B8FB3D5B0}"/>
              </a:ext>
            </a:extLst>
          </p:cNvPr>
          <p:cNvSpPr txBox="1"/>
          <p:nvPr/>
        </p:nvSpPr>
        <p:spPr>
          <a:xfrm>
            <a:off x="5100505" y="2712223"/>
            <a:ext cx="2375843" cy="646331"/>
          </a:xfrm>
          <a:prstGeom prst="rect">
            <a:avLst/>
          </a:prstGeom>
          <a:noFill/>
        </p:spPr>
        <p:txBody>
          <a:bodyPr wrap="none" rtlCol="0">
            <a:spAutoFit/>
          </a:bodyPr>
          <a:lstStyle/>
          <a:p>
            <a:r>
              <a:rPr lang="en-US" dirty="0"/>
              <a:t>Insert/ Change /update</a:t>
            </a:r>
          </a:p>
          <a:p>
            <a:r>
              <a:rPr lang="en-US" dirty="0"/>
              <a:t>          catalogue</a:t>
            </a:r>
          </a:p>
        </p:txBody>
      </p:sp>
      <p:sp>
        <p:nvSpPr>
          <p:cNvPr id="93" name="TextBox 92">
            <a:extLst>
              <a:ext uri="{FF2B5EF4-FFF2-40B4-BE49-F238E27FC236}">
                <a16:creationId xmlns:a16="http://schemas.microsoft.com/office/drawing/2014/main" id="{F61C9B5E-68AA-4155-BAF6-6E1F6A0AF0C1}"/>
              </a:ext>
            </a:extLst>
          </p:cNvPr>
          <p:cNvSpPr txBox="1"/>
          <p:nvPr/>
        </p:nvSpPr>
        <p:spPr>
          <a:xfrm>
            <a:off x="2347523" y="4408455"/>
            <a:ext cx="2405787" cy="369332"/>
          </a:xfrm>
          <a:prstGeom prst="rect">
            <a:avLst/>
          </a:prstGeom>
          <a:noFill/>
        </p:spPr>
        <p:txBody>
          <a:bodyPr wrap="none" rtlCol="0">
            <a:spAutoFit/>
          </a:bodyPr>
          <a:lstStyle/>
          <a:p>
            <a:r>
              <a:rPr lang="en-US" dirty="0"/>
              <a:t>Manage Conformation  </a:t>
            </a:r>
          </a:p>
        </p:txBody>
      </p:sp>
      <p:sp>
        <p:nvSpPr>
          <p:cNvPr id="94" name="TextBox 93">
            <a:extLst>
              <a:ext uri="{FF2B5EF4-FFF2-40B4-BE49-F238E27FC236}">
                <a16:creationId xmlns:a16="http://schemas.microsoft.com/office/drawing/2014/main" id="{CED52F46-B520-4513-95AF-473C639480E5}"/>
              </a:ext>
            </a:extLst>
          </p:cNvPr>
          <p:cNvSpPr txBox="1"/>
          <p:nvPr/>
        </p:nvSpPr>
        <p:spPr>
          <a:xfrm>
            <a:off x="2546004" y="5188110"/>
            <a:ext cx="1683923" cy="369332"/>
          </a:xfrm>
          <a:prstGeom prst="rect">
            <a:avLst/>
          </a:prstGeom>
          <a:noFill/>
        </p:spPr>
        <p:txBody>
          <a:bodyPr wrap="none" rtlCol="0">
            <a:spAutoFit/>
          </a:bodyPr>
          <a:lstStyle/>
          <a:p>
            <a:r>
              <a:rPr lang="en-US" dirty="0"/>
              <a:t>Make Payment  </a:t>
            </a:r>
          </a:p>
        </p:txBody>
      </p:sp>
      <p:sp>
        <p:nvSpPr>
          <p:cNvPr id="95" name="TextBox 94">
            <a:extLst>
              <a:ext uri="{FF2B5EF4-FFF2-40B4-BE49-F238E27FC236}">
                <a16:creationId xmlns:a16="http://schemas.microsoft.com/office/drawing/2014/main" id="{AA7ED894-7362-430E-B893-35702B8C889B}"/>
              </a:ext>
            </a:extLst>
          </p:cNvPr>
          <p:cNvSpPr txBox="1"/>
          <p:nvPr/>
        </p:nvSpPr>
        <p:spPr>
          <a:xfrm>
            <a:off x="5321765" y="4374185"/>
            <a:ext cx="2402581" cy="369332"/>
          </a:xfrm>
          <a:prstGeom prst="rect">
            <a:avLst/>
          </a:prstGeom>
          <a:noFill/>
        </p:spPr>
        <p:txBody>
          <a:bodyPr wrap="none" rtlCol="0">
            <a:spAutoFit/>
          </a:bodyPr>
          <a:lstStyle/>
          <a:p>
            <a:r>
              <a:rPr lang="en-US" dirty="0"/>
              <a:t>Conformation message </a:t>
            </a:r>
          </a:p>
        </p:txBody>
      </p:sp>
      <p:sp>
        <p:nvSpPr>
          <p:cNvPr id="96" name="TextBox 95">
            <a:extLst>
              <a:ext uri="{FF2B5EF4-FFF2-40B4-BE49-F238E27FC236}">
                <a16:creationId xmlns:a16="http://schemas.microsoft.com/office/drawing/2014/main" id="{401A63D9-34C3-4B1E-BF04-4A69D47F0281}"/>
              </a:ext>
            </a:extLst>
          </p:cNvPr>
          <p:cNvSpPr txBox="1"/>
          <p:nvPr/>
        </p:nvSpPr>
        <p:spPr>
          <a:xfrm>
            <a:off x="5371315" y="5188110"/>
            <a:ext cx="1883849" cy="369332"/>
          </a:xfrm>
          <a:prstGeom prst="rect">
            <a:avLst/>
          </a:prstGeom>
          <a:noFill/>
        </p:spPr>
        <p:txBody>
          <a:bodyPr wrap="none" rtlCol="0">
            <a:spAutoFit/>
          </a:bodyPr>
          <a:lstStyle/>
          <a:p>
            <a:r>
              <a:rPr lang="en-US" dirty="0"/>
              <a:t>Receive Payment  </a:t>
            </a:r>
          </a:p>
        </p:txBody>
      </p:sp>
      <p:sp>
        <p:nvSpPr>
          <p:cNvPr id="40" name="Rectangle 39">
            <a:extLst>
              <a:ext uri="{FF2B5EF4-FFF2-40B4-BE49-F238E27FC236}">
                <a16:creationId xmlns:a16="http://schemas.microsoft.com/office/drawing/2014/main" id="{E9540461-EF03-4511-A2C1-7E51B5A57297}"/>
              </a:ext>
            </a:extLst>
          </p:cNvPr>
          <p:cNvSpPr/>
          <p:nvPr/>
        </p:nvSpPr>
        <p:spPr>
          <a:xfrm>
            <a:off x="0" y="182646"/>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DC1A019-FB2D-4376-8A2B-6A10AA4F6FFC}"/>
              </a:ext>
            </a:extLst>
          </p:cNvPr>
          <p:cNvCxnSpPr>
            <a:stCxn id="3" idx="5"/>
          </p:cNvCxnSpPr>
          <p:nvPr/>
        </p:nvCxnSpPr>
        <p:spPr>
          <a:xfrm flipV="1">
            <a:off x="4945710" y="2183908"/>
            <a:ext cx="1759804" cy="105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43FFAA-D5E5-464D-8296-2E9D45D905D0}"/>
              </a:ext>
            </a:extLst>
          </p:cNvPr>
          <p:cNvCxnSpPr>
            <a:stCxn id="3" idx="3"/>
          </p:cNvCxnSpPr>
          <p:nvPr/>
        </p:nvCxnSpPr>
        <p:spPr>
          <a:xfrm flipH="1" flipV="1">
            <a:off x="2438487" y="2183908"/>
            <a:ext cx="1759802" cy="105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5F7625C-E687-4A7A-91E7-D3D39474887C}"/>
              </a:ext>
            </a:extLst>
          </p:cNvPr>
          <p:cNvSpPr txBox="1"/>
          <p:nvPr/>
        </p:nvSpPr>
        <p:spPr>
          <a:xfrm>
            <a:off x="2986573" y="2194008"/>
            <a:ext cx="1081515" cy="369332"/>
          </a:xfrm>
          <a:prstGeom prst="rect">
            <a:avLst/>
          </a:prstGeom>
          <a:noFill/>
        </p:spPr>
        <p:txBody>
          <a:bodyPr wrap="none" rtlCol="0">
            <a:spAutoFit/>
          </a:bodyPr>
          <a:lstStyle/>
          <a:p>
            <a:r>
              <a:rPr lang="en-US" dirty="0"/>
              <a:t>Response</a:t>
            </a:r>
          </a:p>
        </p:txBody>
      </p:sp>
      <p:sp>
        <p:nvSpPr>
          <p:cNvPr id="45" name="TextBox 44">
            <a:extLst>
              <a:ext uri="{FF2B5EF4-FFF2-40B4-BE49-F238E27FC236}">
                <a16:creationId xmlns:a16="http://schemas.microsoft.com/office/drawing/2014/main" id="{306A0E59-0245-4A64-B45B-A41EFB4AFEE2}"/>
              </a:ext>
            </a:extLst>
          </p:cNvPr>
          <p:cNvSpPr txBox="1"/>
          <p:nvPr/>
        </p:nvSpPr>
        <p:spPr>
          <a:xfrm>
            <a:off x="5514190" y="2255922"/>
            <a:ext cx="1081515" cy="369332"/>
          </a:xfrm>
          <a:prstGeom prst="rect">
            <a:avLst/>
          </a:prstGeom>
          <a:noFill/>
        </p:spPr>
        <p:txBody>
          <a:bodyPr wrap="none" rtlCol="0">
            <a:spAutoFit/>
          </a:bodyPr>
          <a:lstStyle/>
          <a:p>
            <a:r>
              <a:rPr lang="en-US" dirty="0"/>
              <a:t>Response</a:t>
            </a:r>
          </a:p>
        </p:txBody>
      </p:sp>
      <p:cxnSp>
        <p:nvCxnSpPr>
          <p:cNvPr id="18" name="Straight Arrow Connector 17">
            <a:extLst>
              <a:ext uri="{FF2B5EF4-FFF2-40B4-BE49-F238E27FC236}">
                <a16:creationId xmlns:a16="http://schemas.microsoft.com/office/drawing/2014/main" id="{DD9C231F-CE41-4DA7-A69E-39D807ACCF32}"/>
              </a:ext>
            </a:extLst>
          </p:cNvPr>
          <p:cNvCxnSpPr>
            <a:cxnSpLocks/>
            <a:endCxn id="6" idx="3"/>
          </p:cNvCxnSpPr>
          <p:nvPr/>
        </p:nvCxnSpPr>
        <p:spPr>
          <a:xfrm>
            <a:off x="2070717" y="3590972"/>
            <a:ext cx="2127572" cy="175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0B69C3-F1DF-4A7B-B2A9-59E67CEA1559}"/>
              </a:ext>
            </a:extLst>
          </p:cNvPr>
          <p:cNvCxnSpPr>
            <a:cxnSpLocks/>
          </p:cNvCxnSpPr>
          <p:nvPr/>
        </p:nvCxnSpPr>
        <p:spPr>
          <a:xfrm>
            <a:off x="2070716" y="2289033"/>
            <a:ext cx="0" cy="1301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AA6EB0-2AF3-41D7-BA40-DE64BF25EA6C}"/>
              </a:ext>
            </a:extLst>
          </p:cNvPr>
          <p:cNvCxnSpPr>
            <a:stCxn id="6" idx="5"/>
          </p:cNvCxnSpPr>
          <p:nvPr/>
        </p:nvCxnSpPr>
        <p:spPr>
          <a:xfrm flipV="1">
            <a:off x="4945709" y="3590972"/>
            <a:ext cx="2128122" cy="175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9BF90DD-BC95-4ACC-9B9B-300C273CAC2E}"/>
              </a:ext>
            </a:extLst>
          </p:cNvPr>
          <p:cNvCxnSpPr/>
          <p:nvPr/>
        </p:nvCxnSpPr>
        <p:spPr>
          <a:xfrm flipV="1">
            <a:off x="7073281" y="2273891"/>
            <a:ext cx="65934" cy="1293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0C0D7E-AB12-479B-B587-2D8BE7C474C2}"/>
              </a:ext>
            </a:extLst>
          </p:cNvPr>
          <p:cNvCxnSpPr/>
          <p:nvPr/>
        </p:nvCxnSpPr>
        <p:spPr>
          <a:xfrm>
            <a:off x="2210540" y="2289032"/>
            <a:ext cx="0" cy="942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805CB0-BB48-4D19-8D07-C9AD5EC91767}"/>
              </a:ext>
            </a:extLst>
          </p:cNvPr>
          <p:cNvCxnSpPr>
            <a:cxnSpLocks/>
            <a:endCxn id="6" idx="2"/>
          </p:cNvCxnSpPr>
          <p:nvPr/>
        </p:nvCxnSpPr>
        <p:spPr>
          <a:xfrm>
            <a:off x="2210540" y="3231473"/>
            <a:ext cx="1832953" cy="66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FAE96E5-076F-4F5D-B81B-CA88BC9136F7}"/>
              </a:ext>
            </a:extLst>
          </p:cNvPr>
          <p:cNvCxnSpPr>
            <a:cxnSpLocks/>
            <a:endCxn id="6" idx="6"/>
          </p:cNvCxnSpPr>
          <p:nvPr/>
        </p:nvCxnSpPr>
        <p:spPr>
          <a:xfrm flipH="1">
            <a:off x="5100505" y="3297573"/>
            <a:ext cx="1843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88E5C07-C35B-441A-9FAF-F14D91FC506B}"/>
              </a:ext>
            </a:extLst>
          </p:cNvPr>
          <p:cNvCxnSpPr>
            <a:cxnSpLocks/>
          </p:cNvCxnSpPr>
          <p:nvPr/>
        </p:nvCxnSpPr>
        <p:spPr>
          <a:xfrm>
            <a:off x="6921004" y="2289033"/>
            <a:ext cx="10385" cy="10085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16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lowchart: Connector 46">
            <a:extLst>
              <a:ext uri="{FF2B5EF4-FFF2-40B4-BE49-F238E27FC236}">
                <a16:creationId xmlns:a16="http://schemas.microsoft.com/office/drawing/2014/main" id="{A98F5329-6EA3-44FC-BAE3-E5F6D39B5134}"/>
              </a:ext>
            </a:extLst>
          </p:cNvPr>
          <p:cNvSpPr/>
          <p:nvPr/>
        </p:nvSpPr>
        <p:spPr>
          <a:xfrm>
            <a:off x="3966676" y="1245634"/>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200" dirty="0">
                <a:solidFill>
                  <a:schemeClr val="bg1"/>
                </a:solidFill>
                <a:latin typeface="Times New Roman" panose="02020603050405020304" pitchFamily="18" charset="0"/>
                <a:cs typeface="Times New Roman" panose="02020603050405020304" pitchFamily="18" charset="0"/>
              </a:rPr>
              <a:t>1.1</a:t>
            </a:r>
          </a:p>
          <a:p>
            <a:pPr algn="ctr"/>
            <a:endParaRPr lang="en-IN"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Register</a:t>
            </a:r>
          </a:p>
        </p:txBody>
      </p:sp>
      <p:sp>
        <p:nvSpPr>
          <p:cNvPr id="48" name="Flowchart: Connector 47">
            <a:extLst>
              <a:ext uri="{FF2B5EF4-FFF2-40B4-BE49-F238E27FC236}">
                <a16:creationId xmlns:a16="http://schemas.microsoft.com/office/drawing/2014/main" id="{C47F2FB7-DE4D-449A-B3AF-54DB570A85C9}"/>
              </a:ext>
            </a:extLst>
          </p:cNvPr>
          <p:cNvSpPr/>
          <p:nvPr/>
        </p:nvSpPr>
        <p:spPr>
          <a:xfrm>
            <a:off x="3966676" y="2891525"/>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200" dirty="0">
                <a:solidFill>
                  <a:schemeClr val="bg1"/>
                </a:solidFill>
                <a:latin typeface="Times New Roman" panose="02020603050405020304" pitchFamily="18" charset="0"/>
                <a:cs typeface="Times New Roman" panose="02020603050405020304" pitchFamily="18" charset="0"/>
              </a:rPr>
              <a:t>1.2</a:t>
            </a:r>
          </a:p>
          <a:p>
            <a:pPr algn="ctr"/>
            <a:endParaRPr lang="en-IN"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login</a:t>
            </a:r>
          </a:p>
        </p:txBody>
      </p:sp>
      <p:sp>
        <p:nvSpPr>
          <p:cNvPr id="49" name="Flowchart: Connector 48">
            <a:extLst>
              <a:ext uri="{FF2B5EF4-FFF2-40B4-BE49-F238E27FC236}">
                <a16:creationId xmlns:a16="http://schemas.microsoft.com/office/drawing/2014/main" id="{92D161C8-BBEC-4D8D-A840-64A30ED881D2}"/>
              </a:ext>
            </a:extLst>
          </p:cNvPr>
          <p:cNvSpPr/>
          <p:nvPr/>
        </p:nvSpPr>
        <p:spPr>
          <a:xfrm>
            <a:off x="3985758" y="4985091"/>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200" dirty="0">
                <a:solidFill>
                  <a:schemeClr val="bg1"/>
                </a:solidFill>
                <a:latin typeface="Times New Roman" panose="02020603050405020304" pitchFamily="18" charset="0"/>
                <a:cs typeface="Times New Roman" panose="02020603050405020304" pitchFamily="18" charset="0"/>
              </a:rPr>
              <a:t>1.3</a:t>
            </a:r>
          </a:p>
          <a:p>
            <a:pPr algn="ctr"/>
            <a:endParaRPr lang="en-IN"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Forgot pass/ update profile</a:t>
            </a:r>
          </a:p>
        </p:txBody>
      </p:sp>
      <p:sp>
        <p:nvSpPr>
          <p:cNvPr id="50" name="Flowchart: Process 49">
            <a:extLst>
              <a:ext uri="{FF2B5EF4-FFF2-40B4-BE49-F238E27FC236}">
                <a16:creationId xmlns:a16="http://schemas.microsoft.com/office/drawing/2014/main" id="{D9869DC4-0D97-4A26-8685-D7EB1AB8795E}"/>
              </a:ext>
            </a:extLst>
          </p:cNvPr>
          <p:cNvSpPr/>
          <p:nvPr/>
        </p:nvSpPr>
        <p:spPr>
          <a:xfrm>
            <a:off x="67025" y="744509"/>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a:solidFill>
                  <a:schemeClr val="bg1"/>
                </a:solidFill>
                <a:latin typeface="Times New Roman" panose="02020603050405020304" pitchFamily="18" charset="0"/>
                <a:cs typeface="Times New Roman" panose="02020603050405020304" pitchFamily="18" charset="0"/>
              </a:rPr>
              <a:t>Customer</a:t>
            </a:r>
          </a:p>
        </p:txBody>
      </p:sp>
      <p:sp>
        <p:nvSpPr>
          <p:cNvPr id="51" name="Flowchart: Process 50">
            <a:extLst>
              <a:ext uri="{FF2B5EF4-FFF2-40B4-BE49-F238E27FC236}">
                <a16:creationId xmlns:a16="http://schemas.microsoft.com/office/drawing/2014/main" id="{B63C5F8C-CB85-41F6-9752-831E5B4640EE}"/>
              </a:ext>
            </a:extLst>
          </p:cNvPr>
          <p:cNvSpPr/>
          <p:nvPr/>
        </p:nvSpPr>
        <p:spPr>
          <a:xfrm>
            <a:off x="6987207" y="748796"/>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a:solidFill>
                  <a:schemeClr val="bg1"/>
                </a:solidFill>
                <a:latin typeface="Times New Roman" panose="02020603050405020304" pitchFamily="18" charset="0"/>
                <a:cs typeface="Times New Roman" panose="02020603050405020304" pitchFamily="18" charset="0"/>
              </a:rPr>
              <a:t>Admin</a:t>
            </a:r>
          </a:p>
        </p:txBody>
      </p:sp>
      <p:cxnSp>
        <p:nvCxnSpPr>
          <p:cNvPr id="52" name="Connector: Elbow 51">
            <a:extLst>
              <a:ext uri="{FF2B5EF4-FFF2-40B4-BE49-F238E27FC236}">
                <a16:creationId xmlns:a16="http://schemas.microsoft.com/office/drawing/2014/main" id="{544EEF3C-46A6-462B-AE75-E3E172B19E3B}"/>
              </a:ext>
            </a:extLst>
          </p:cNvPr>
          <p:cNvCxnSpPr>
            <a:stCxn id="50" idx="3"/>
            <a:endCxn id="47" idx="1"/>
          </p:cNvCxnSpPr>
          <p:nvPr/>
        </p:nvCxnSpPr>
        <p:spPr>
          <a:xfrm>
            <a:off x="1725541" y="1050834"/>
            <a:ext cx="2401178" cy="375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8658875-5289-4E83-88F0-33248B7DB1A9}"/>
              </a:ext>
            </a:extLst>
          </p:cNvPr>
          <p:cNvCxnSpPr>
            <a:stCxn id="47" idx="2"/>
          </p:cNvCxnSpPr>
          <p:nvPr/>
        </p:nvCxnSpPr>
        <p:spPr>
          <a:xfrm rot="10800000">
            <a:off x="1728495" y="1295406"/>
            <a:ext cx="2238180" cy="5660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6F6000A8-C1CE-418E-9E35-A4A3C09676E0}"/>
              </a:ext>
            </a:extLst>
          </p:cNvPr>
          <p:cNvCxnSpPr>
            <a:cxnSpLocks/>
          </p:cNvCxnSpPr>
          <p:nvPr/>
        </p:nvCxnSpPr>
        <p:spPr>
          <a:xfrm rot="10800000" flipV="1">
            <a:off x="5010465" y="926923"/>
            <a:ext cx="2602145" cy="2218092"/>
          </a:xfrm>
          <a:prstGeom prst="bentConnector3">
            <a:avLst>
              <a:gd name="adj1" fmla="val 182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5ADE13F-5940-4208-A6FE-CC0877A86D89}"/>
              </a:ext>
            </a:extLst>
          </p:cNvPr>
          <p:cNvCxnSpPr>
            <a:cxnSpLocks/>
          </p:cNvCxnSpPr>
          <p:nvPr/>
        </p:nvCxnSpPr>
        <p:spPr>
          <a:xfrm>
            <a:off x="1589247" y="831380"/>
            <a:ext cx="2448574" cy="2338484"/>
          </a:xfrm>
          <a:prstGeom prst="bentConnector3">
            <a:avLst>
              <a:gd name="adj1" fmla="val 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0678B2C-38BF-420B-9CB7-8BA3C00330FB}"/>
              </a:ext>
            </a:extLst>
          </p:cNvPr>
          <p:cNvCxnSpPr>
            <a:stCxn id="48" idx="6"/>
            <a:endCxn id="51" idx="2"/>
          </p:cNvCxnSpPr>
          <p:nvPr/>
        </p:nvCxnSpPr>
        <p:spPr>
          <a:xfrm flipV="1">
            <a:off x="5059523" y="1361444"/>
            <a:ext cx="2756942" cy="21459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CFD10EC-9055-4063-A653-37EAA89B5625}"/>
              </a:ext>
            </a:extLst>
          </p:cNvPr>
          <p:cNvCxnSpPr>
            <a:stCxn id="48" idx="2"/>
            <a:endCxn id="50" idx="2"/>
          </p:cNvCxnSpPr>
          <p:nvPr/>
        </p:nvCxnSpPr>
        <p:spPr>
          <a:xfrm rot="10800000">
            <a:off x="896283" y="1357159"/>
            <a:ext cx="3070392" cy="21501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9E103E59-8CC4-4C7B-91F5-601BE54D5CC5}"/>
              </a:ext>
            </a:extLst>
          </p:cNvPr>
          <p:cNvCxnSpPr>
            <a:stCxn id="47" idx="6"/>
          </p:cNvCxnSpPr>
          <p:nvPr/>
        </p:nvCxnSpPr>
        <p:spPr>
          <a:xfrm>
            <a:off x="5059523" y="1861456"/>
            <a:ext cx="912069" cy="326003"/>
          </a:xfrm>
          <a:prstGeom prst="bentConnector3">
            <a:avLst>
              <a:gd name="adj1" fmla="val 998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0B0083EB-99D9-4E25-B1A0-FEF33E51BE0F}"/>
              </a:ext>
            </a:extLst>
          </p:cNvPr>
          <p:cNvCxnSpPr>
            <a:cxnSpLocks/>
            <a:endCxn id="47" idx="5"/>
          </p:cNvCxnSpPr>
          <p:nvPr/>
        </p:nvCxnSpPr>
        <p:spPr>
          <a:xfrm rot="10800000">
            <a:off x="4899479" y="2296906"/>
            <a:ext cx="926492" cy="2459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6E4BE7D-AB56-4207-943C-ED41124B8DE8}"/>
              </a:ext>
            </a:extLst>
          </p:cNvPr>
          <p:cNvCxnSpPr>
            <a:cxnSpLocks/>
            <a:stCxn id="48" idx="5"/>
          </p:cNvCxnSpPr>
          <p:nvPr/>
        </p:nvCxnSpPr>
        <p:spPr>
          <a:xfrm rot="16200000" flipH="1">
            <a:off x="5133660" y="3708616"/>
            <a:ext cx="552432" cy="1020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6E27E46-DD60-48FD-9D64-2AE72A2F309D}"/>
              </a:ext>
            </a:extLst>
          </p:cNvPr>
          <p:cNvCxnSpPr>
            <a:cxnSpLocks/>
            <a:stCxn id="92" idx="0"/>
            <a:endCxn id="48" idx="4"/>
          </p:cNvCxnSpPr>
          <p:nvPr/>
        </p:nvCxnSpPr>
        <p:spPr>
          <a:xfrm rot="16200000" flipV="1">
            <a:off x="5317720" y="3318547"/>
            <a:ext cx="363162" cy="19724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B56F720-9BD2-436B-AA4E-CE32FC2FD05E}"/>
              </a:ext>
            </a:extLst>
          </p:cNvPr>
          <p:cNvCxnSpPr>
            <a:cxnSpLocks/>
            <a:stCxn id="49" idx="5"/>
          </p:cNvCxnSpPr>
          <p:nvPr/>
        </p:nvCxnSpPr>
        <p:spPr>
          <a:xfrm>
            <a:off x="4918561" y="6036363"/>
            <a:ext cx="1081595" cy="11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39C429-A6F3-4C41-B2E0-D02752352B9D}"/>
              </a:ext>
            </a:extLst>
          </p:cNvPr>
          <p:cNvCxnSpPr>
            <a:cxnSpLocks/>
          </p:cNvCxnSpPr>
          <p:nvPr/>
        </p:nvCxnSpPr>
        <p:spPr>
          <a:xfrm flipH="1" flipV="1">
            <a:off x="4998977" y="5921120"/>
            <a:ext cx="1020794" cy="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F7CC524-FBDF-4754-82A8-4F26B3C2B2BA}"/>
              </a:ext>
            </a:extLst>
          </p:cNvPr>
          <p:cNvSpPr txBox="1"/>
          <p:nvPr/>
        </p:nvSpPr>
        <p:spPr>
          <a:xfrm>
            <a:off x="1892874" y="97110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Registration info</a:t>
            </a:r>
          </a:p>
        </p:txBody>
      </p:sp>
      <p:sp>
        <p:nvSpPr>
          <p:cNvPr id="73" name="TextBox 72">
            <a:extLst>
              <a:ext uri="{FF2B5EF4-FFF2-40B4-BE49-F238E27FC236}">
                <a16:creationId xmlns:a16="http://schemas.microsoft.com/office/drawing/2014/main" id="{16FA7A03-FFE7-4413-ABD9-BFABBD3677DD}"/>
              </a:ext>
            </a:extLst>
          </p:cNvPr>
          <p:cNvSpPr txBox="1"/>
          <p:nvPr/>
        </p:nvSpPr>
        <p:spPr>
          <a:xfrm>
            <a:off x="1683517" y="138586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74" name="TextBox 73">
            <a:extLst>
              <a:ext uri="{FF2B5EF4-FFF2-40B4-BE49-F238E27FC236}">
                <a16:creationId xmlns:a16="http://schemas.microsoft.com/office/drawing/2014/main" id="{6EC520BD-A5F8-4DA7-9AD5-47C809A5CF57}"/>
              </a:ext>
            </a:extLst>
          </p:cNvPr>
          <p:cNvSpPr txBox="1"/>
          <p:nvPr/>
        </p:nvSpPr>
        <p:spPr>
          <a:xfrm>
            <a:off x="5060874" y="1530638"/>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information</a:t>
            </a:r>
          </a:p>
        </p:txBody>
      </p:sp>
      <p:sp>
        <p:nvSpPr>
          <p:cNvPr id="75" name="TextBox 74">
            <a:extLst>
              <a:ext uri="{FF2B5EF4-FFF2-40B4-BE49-F238E27FC236}">
                <a16:creationId xmlns:a16="http://schemas.microsoft.com/office/drawing/2014/main" id="{D7C0DC7E-9A8B-4146-8983-9963EDD0CF7C}"/>
              </a:ext>
            </a:extLst>
          </p:cNvPr>
          <p:cNvSpPr txBox="1"/>
          <p:nvPr/>
        </p:nvSpPr>
        <p:spPr>
          <a:xfrm>
            <a:off x="4850679" y="256655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76" name="TextBox 75">
            <a:extLst>
              <a:ext uri="{FF2B5EF4-FFF2-40B4-BE49-F238E27FC236}">
                <a16:creationId xmlns:a16="http://schemas.microsoft.com/office/drawing/2014/main" id="{441DE344-A481-4F1D-905B-A128F09030C7}"/>
              </a:ext>
            </a:extLst>
          </p:cNvPr>
          <p:cNvSpPr txBox="1"/>
          <p:nvPr/>
        </p:nvSpPr>
        <p:spPr>
          <a:xfrm>
            <a:off x="6061983" y="2265860"/>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Registration </a:t>
            </a:r>
            <a:r>
              <a:rPr lang="en-IN" sz="1200" dirty="0" err="1">
                <a:latin typeface="Times New Roman" panose="02020603050405020304" pitchFamily="18" charset="0"/>
                <a:cs typeface="Times New Roman" panose="02020603050405020304" pitchFamily="18" charset="0"/>
              </a:rPr>
              <a:t>db</a:t>
            </a:r>
            <a:r>
              <a:rPr lang="en-IN" sz="1200" dirty="0">
                <a:latin typeface="Times New Roman" panose="02020603050405020304" pitchFamily="18" charset="0"/>
                <a:cs typeface="Times New Roman" panose="02020603050405020304" pitchFamily="18" charset="0"/>
              </a:rPr>
              <a:t> </a:t>
            </a:r>
          </a:p>
        </p:txBody>
      </p:sp>
      <p:sp>
        <p:nvSpPr>
          <p:cNvPr id="77" name="TextBox 76">
            <a:extLst>
              <a:ext uri="{FF2B5EF4-FFF2-40B4-BE49-F238E27FC236}">
                <a16:creationId xmlns:a16="http://schemas.microsoft.com/office/drawing/2014/main" id="{F6F5051C-9B15-4BDD-90EF-53886D95A3BE}"/>
              </a:ext>
            </a:extLst>
          </p:cNvPr>
          <p:cNvSpPr txBox="1"/>
          <p:nvPr/>
        </p:nvSpPr>
        <p:spPr>
          <a:xfrm>
            <a:off x="2148656" y="282197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Login info</a:t>
            </a:r>
          </a:p>
        </p:txBody>
      </p:sp>
      <p:sp>
        <p:nvSpPr>
          <p:cNvPr id="78" name="TextBox 77">
            <a:extLst>
              <a:ext uri="{FF2B5EF4-FFF2-40B4-BE49-F238E27FC236}">
                <a16:creationId xmlns:a16="http://schemas.microsoft.com/office/drawing/2014/main" id="{9DA88121-C803-4E05-B1C0-DC5665A26A73}"/>
              </a:ext>
            </a:extLst>
          </p:cNvPr>
          <p:cNvSpPr txBox="1"/>
          <p:nvPr/>
        </p:nvSpPr>
        <p:spPr>
          <a:xfrm>
            <a:off x="6180437" y="5920788"/>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product </a:t>
            </a:r>
            <a:r>
              <a:rPr lang="en-IN" sz="1200" dirty="0" err="1">
                <a:latin typeface="Times New Roman" panose="02020603050405020304" pitchFamily="18" charset="0"/>
                <a:cs typeface="Times New Roman" panose="02020603050405020304" pitchFamily="18" charset="0"/>
              </a:rPr>
              <a:t>db</a:t>
            </a:r>
            <a:endParaRPr lang="en-IN" sz="1200" dirty="0">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445A051E-3BD3-4345-9529-45AA153456F6}"/>
              </a:ext>
            </a:extLst>
          </p:cNvPr>
          <p:cNvSpPr txBox="1"/>
          <p:nvPr/>
        </p:nvSpPr>
        <p:spPr>
          <a:xfrm>
            <a:off x="2245251" y="3575086"/>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80" name="TextBox 79">
            <a:extLst>
              <a:ext uri="{FF2B5EF4-FFF2-40B4-BE49-F238E27FC236}">
                <a16:creationId xmlns:a16="http://schemas.microsoft.com/office/drawing/2014/main" id="{8445F8F7-01CD-44DF-A309-31A655B63BA0}"/>
              </a:ext>
            </a:extLst>
          </p:cNvPr>
          <p:cNvSpPr txBox="1"/>
          <p:nvPr/>
        </p:nvSpPr>
        <p:spPr>
          <a:xfrm>
            <a:off x="6161630" y="3557563"/>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81" name="TextBox 80">
            <a:extLst>
              <a:ext uri="{FF2B5EF4-FFF2-40B4-BE49-F238E27FC236}">
                <a16:creationId xmlns:a16="http://schemas.microsoft.com/office/drawing/2014/main" id="{FA659150-16AF-4C55-BBB7-A89DA5F4CCBB}"/>
              </a:ext>
            </a:extLst>
          </p:cNvPr>
          <p:cNvSpPr txBox="1"/>
          <p:nvPr/>
        </p:nvSpPr>
        <p:spPr>
          <a:xfrm>
            <a:off x="5053617" y="3969891"/>
            <a:ext cx="1329758"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Information fetching</a:t>
            </a:r>
          </a:p>
        </p:txBody>
      </p:sp>
      <p:sp>
        <p:nvSpPr>
          <p:cNvPr id="82" name="TextBox 81">
            <a:extLst>
              <a:ext uri="{FF2B5EF4-FFF2-40B4-BE49-F238E27FC236}">
                <a16:creationId xmlns:a16="http://schemas.microsoft.com/office/drawing/2014/main" id="{3C28DCAE-FBFE-46C5-9B23-CAC33DC29B03}"/>
              </a:ext>
            </a:extLst>
          </p:cNvPr>
          <p:cNvSpPr txBox="1"/>
          <p:nvPr/>
        </p:nvSpPr>
        <p:spPr>
          <a:xfrm>
            <a:off x="4003540" y="4277800"/>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83" name="TextBox 82">
            <a:extLst>
              <a:ext uri="{FF2B5EF4-FFF2-40B4-BE49-F238E27FC236}">
                <a16:creationId xmlns:a16="http://schemas.microsoft.com/office/drawing/2014/main" id="{C555A6D5-066A-4B0C-8795-628DF828F12D}"/>
              </a:ext>
            </a:extLst>
          </p:cNvPr>
          <p:cNvSpPr txBox="1"/>
          <p:nvPr/>
        </p:nvSpPr>
        <p:spPr>
          <a:xfrm>
            <a:off x="6125472" y="4558904"/>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Login </a:t>
            </a:r>
            <a:r>
              <a:rPr lang="en-IN" sz="1200" dirty="0" err="1">
                <a:latin typeface="Times New Roman" panose="02020603050405020304" pitchFamily="18" charset="0"/>
                <a:cs typeface="Times New Roman" panose="02020603050405020304" pitchFamily="18" charset="0"/>
              </a:rPr>
              <a:t>db</a:t>
            </a:r>
            <a:endParaRPr lang="en-IN" sz="1200" dirty="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F7287123-9E2B-44CD-A779-C3CEB68B2727}"/>
              </a:ext>
            </a:extLst>
          </p:cNvPr>
          <p:cNvSpPr txBox="1"/>
          <p:nvPr/>
        </p:nvSpPr>
        <p:spPr>
          <a:xfrm>
            <a:off x="6111587" y="4933508"/>
            <a:ext cx="1329758" cy="646331"/>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Request for password / Update profile </a:t>
            </a:r>
          </a:p>
        </p:txBody>
      </p:sp>
      <p:sp>
        <p:nvSpPr>
          <p:cNvPr id="85" name="TextBox 84">
            <a:extLst>
              <a:ext uri="{FF2B5EF4-FFF2-40B4-BE49-F238E27FC236}">
                <a16:creationId xmlns:a16="http://schemas.microsoft.com/office/drawing/2014/main" id="{E5C4A16C-03BA-43D5-9E16-559BE55CA47F}"/>
              </a:ext>
            </a:extLst>
          </p:cNvPr>
          <p:cNvSpPr txBox="1"/>
          <p:nvPr/>
        </p:nvSpPr>
        <p:spPr>
          <a:xfrm>
            <a:off x="2082989" y="4850580"/>
            <a:ext cx="1329758" cy="646331"/>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Request for password / Update profile </a:t>
            </a:r>
          </a:p>
        </p:txBody>
      </p:sp>
      <p:sp>
        <p:nvSpPr>
          <p:cNvPr id="86" name="TextBox 85">
            <a:extLst>
              <a:ext uri="{FF2B5EF4-FFF2-40B4-BE49-F238E27FC236}">
                <a16:creationId xmlns:a16="http://schemas.microsoft.com/office/drawing/2014/main" id="{8A06B204-7FAB-485C-9EBC-E6778B07A4F8}"/>
              </a:ext>
            </a:extLst>
          </p:cNvPr>
          <p:cNvSpPr txBox="1"/>
          <p:nvPr/>
        </p:nvSpPr>
        <p:spPr>
          <a:xfrm>
            <a:off x="5299476" y="2888073"/>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Login info</a:t>
            </a:r>
          </a:p>
        </p:txBody>
      </p:sp>
      <p:sp>
        <p:nvSpPr>
          <p:cNvPr id="87" name="TextBox 86">
            <a:extLst>
              <a:ext uri="{FF2B5EF4-FFF2-40B4-BE49-F238E27FC236}">
                <a16:creationId xmlns:a16="http://schemas.microsoft.com/office/drawing/2014/main" id="{64070C9D-1BF4-46E1-A327-BDC03A3756BF}"/>
              </a:ext>
            </a:extLst>
          </p:cNvPr>
          <p:cNvSpPr txBox="1"/>
          <p:nvPr/>
        </p:nvSpPr>
        <p:spPr>
          <a:xfrm>
            <a:off x="4744997" y="6167539"/>
            <a:ext cx="1329758"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Information fetching/editing</a:t>
            </a:r>
          </a:p>
        </p:txBody>
      </p:sp>
      <p:sp>
        <p:nvSpPr>
          <p:cNvPr id="88" name="TextBox 87">
            <a:extLst>
              <a:ext uri="{FF2B5EF4-FFF2-40B4-BE49-F238E27FC236}">
                <a16:creationId xmlns:a16="http://schemas.microsoft.com/office/drawing/2014/main" id="{44E35848-3374-4A11-954E-75E9B8693414}"/>
              </a:ext>
            </a:extLst>
          </p:cNvPr>
          <p:cNvSpPr txBox="1"/>
          <p:nvPr/>
        </p:nvSpPr>
        <p:spPr>
          <a:xfrm>
            <a:off x="5155744" y="562218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91" name="Flowchart: Internal Storage 90">
            <a:extLst>
              <a:ext uri="{FF2B5EF4-FFF2-40B4-BE49-F238E27FC236}">
                <a16:creationId xmlns:a16="http://schemas.microsoft.com/office/drawing/2014/main" id="{FE067C13-5C1E-4496-9F80-1EB74D9CB04A}"/>
              </a:ext>
            </a:extLst>
          </p:cNvPr>
          <p:cNvSpPr/>
          <p:nvPr/>
        </p:nvSpPr>
        <p:spPr>
          <a:xfrm>
            <a:off x="5842277" y="2215606"/>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
        <p:nvSpPr>
          <p:cNvPr id="92" name="Flowchart: Internal Storage 91">
            <a:extLst>
              <a:ext uri="{FF2B5EF4-FFF2-40B4-BE49-F238E27FC236}">
                <a16:creationId xmlns:a16="http://schemas.microsoft.com/office/drawing/2014/main" id="{A68B15C2-C164-4969-BD1B-92F452085FFC}"/>
              </a:ext>
            </a:extLst>
          </p:cNvPr>
          <p:cNvSpPr/>
          <p:nvPr/>
        </p:nvSpPr>
        <p:spPr>
          <a:xfrm>
            <a:off x="5913103" y="4486329"/>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
        <p:nvSpPr>
          <p:cNvPr id="93" name="Flowchart: Internal Storage 92">
            <a:extLst>
              <a:ext uri="{FF2B5EF4-FFF2-40B4-BE49-F238E27FC236}">
                <a16:creationId xmlns:a16="http://schemas.microsoft.com/office/drawing/2014/main" id="{8AE8E0C3-EA50-4267-B9C2-5936CBF1DDEB}"/>
              </a:ext>
            </a:extLst>
          </p:cNvPr>
          <p:cNvSpPr/>
          <p:nvPr/>
        </p:nvSpPr>
        <p:spPr>
          <a:xfrm>
            <a:off x="6041425" y="5879798"/>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imes New Roman" panose="02020603050405020304" pitchFamily="18" charset="0"/>
              <a:cs typeface="Times New Roman" panose="02020603050405020304" pitchFamily="18" charset="0"/>
            </a:endParaRPr>
          </a:p>
        </p:txBody>
      </p:sp>
      <p:cxnSp>
        <p:nvCxnSpPr>
          <p:cNvPr id="97" name="Straight Connector 96">
            <a:extLst>
              <a:ext uri="{FF2B5EF4-FFF2-40B4-BE49-F238E27FC236}">
                <a16:creationId xmlns:a16="http://schemas.microsoft.com/office/drawing/2014/main" id="{E7B3F22B-74CB-4A03-B908-BC7C29F7CD9B}"/>
              </a:ext>
            </a:extLst>
          </p:cNvPr>
          <p:cNvCxnSpPr>
            <a:cxnSpLocks/>
            <a:stCxn id="48" idx="2"/>
          </p:cNvCxnSpPr>
          <p:nvPr/>
        </p:nvCxnSpPr>
        <p:spPr>
          <a:xfrm>
            <a:off x="3966676" y="3507346"/>
            <a:ext cx="1092848" cy="16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0D7F0A0-BCD3-44FD-9DA1-AD7240B131B0}"/>
              </a:ext>
            </a:extLst>
          </p:cNvPr>
          <p:cNvCxnSpPr>
            <a:stCxn id="47" idx="2"/>
            <a:endCxn id="47" idx="6"/>
          </p:cNvCxnSpPr>
          <p:nvPr/>
        </p:nvCxnSpPr>
        <p:spPr>
          <a:xfrm>
            <a:off x="3966676" y="1861455"/>
            <a:ext cx="1092848" cy="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8473DA09-7047-4FD0-BCC9-28999B36D285}"/>
              </a:ext>
            </a:extLst>
          </p:cNvPr>
          <p:cNvSpPr txBox="1">
            <a:spLocks/>
          </p:cNvSpPr>
          <p:nvPr/>
        </p:nvSpPr>
        <p:spPr>
          <a:xfrm>
            <a:off x="2362200" y="152400"/>
            <a:ext cx="4532749" cy="5838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700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endParaRPr lang="en-US" sz="3600" b="1" dirty="0">
              <a:latin typeface="Times New Roman" pitchFamily="18" charset="0"/>
              <a:cs typeface="Times New Roman" pitchFamily="18" charset="0"/>
            </a:endParaRPr>
          </a:p>
          <a:p>
            <a:pPr algn="ctr"/>
            <a:r>
              <a:rPr lang="en-US" sz="3600" b="1" dirty="0">
                <a:latin typeface="Times New Roman" pitchFamily="18" charset="0"/>
                <a:cs typeface="Times New Roman" pitchFamily="18" charset="0"/>
              </a:rPr>
              <a:t>second Level DFD</a:t>
            </a:r>
          </a:p>
        </p:txBody>
      </p:sp>
      <p:cxnSp>
        <p:nvCxnSpPr>
          <p:cNvPr id="114" name="Straight Connector 113">
            <a:extLst>
              <a:ext uri="{FF2B5EF4-FFF2-40B4-BE49-F238E27FC236}">
                <a16:creationId xmlns:a16="http://schemas.microsoft.com/office/drawing/2014/main" id="{4C56F873-DD6B-4F53-9299-AB215A2E64F8}"/>
              </a:ext>
            </a:extLst>
          </p:cNvPr>
          <p:cNvCxnSpPr>
            <a:stCxn id="47" idx="2"/>
            <a:endCxn id="47" idx="6"/>
          </p:cNvCxnSpPr>
          <p:nvPr/>
        </p:nvCxnSpPr>
        <p:spPr>
          <a:xfrm>
            <a:off x="3966676" y="1861455"/>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0430B9B-2D02-4B49-82AA-8AB5DFBB34E4}"/>
              </a:ext>
            </a:extLst>
          </p:cNvPr>
          <p:cNvCxnSpPr>
            <a:cxnSpLocks/>
            <a:stCxn id="48" idx="2"/>
            <a:endCxn id="48" idx="6"/>
          </p:cNvCxnSpPr>
          <p:nvPr/>
        </p:nvCxnSpPr>
        <p:spPr>
          <a:xfrm>
            <a:off x="3966676" y="3507346"/>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7F11CB6-6C06-4003-94DE-9EAC68BD84DB}"/>
              </a:ext>
            </a:extLst>
          </p:cNvPr>
          <p:cNvCxnSpPr>
            <a:cxnSpLocks/>
          </p:cNvCxnSpPr>
          <p:nvPr/>
        </p:nvCxnSpPr>
        <p:spPr>
          <a:xfrm>
            <a:off x="4003540" y="5395172"/>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95A151F-568D-4FA4-9ABA-6C8A5138B20F}"/>
              </a:ext>
            </a:extLst>
          </p:cNvPr>
          <p:cNvCxnSpPr>
            <a:cxnSpLocks/>
          </p:cNvCxnSpPr>
          <p:nvPr/>
        </p:nvCxnSpPr>
        <p:spPr>
          <a:xfrm>
            <a:off x="451485" y="5291954"/>
            <a:ext cx="3552054" cy="103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9A629A-8DB0-49FD-836F-14A6A32048BB}"/>
              </a:ext>
            </a:extLst>
          </p:cNvPr>
          <p:cNvCxnSpPr/>
          <p:nvPr/>
        </p:nvCxnSpPr>
        <p:spPr>
          <a:xfrm>
            <a:off x="405765" y="1374829"/>
            <a:ext cx="45720" cy="392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4A1E7C-ACCA-4DC6-9EA5-EF5A8571F637}"/>
              </a:ext>
            </a:extLst>
          </p:cNvPr>
          <p:cNvCxnSpPr>
            <a:cxnSpLocks/>
          </p:cNvCxnSpPr>
          <p:nvPr/>
        </p:nvCxnSpPr>
        <p:spPr>
          <a:xfrm flipH="1" flipV="1">
            <a:off x="189930" y="1357159"/>
            <a:ext cx="17812" cy="456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20EBCB-4056-40B2-A573-31AA12EEF046}"/>
              </a:ext>
            </a:extLst>
          </p:cNvPr>
          <p:cNvCxnSpPr/>
          <p:nvPr/>
        </p:nvCxnSpPr>
        <p:spPr>
          <a:xfrm>
            <a:off x="207742" y="5920787"/>
            <a:ext cx="3830079" cy="0"/>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90C64A5-A18D-449E-9A93-479068EF8342}"/>
              </a:ext>
            </a:extLst>
          </p:cNvPr>
          <p:cNvSpPr txBox="1"/>
          <p:nvPr/>
        </p:nvSpPr>
        <p:spPr>
          <a:xfrm>
            <a:off x="2007785" y="5914874"/>
            <a:ext cx="1329758"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 from server</a:t>
            </a:r>
          </a:p>
        </p:txBody>
      </p:sp>
      <p:cxnSp>
        <p:nvCxnSpPr>
          <p:cNvPr id="29" name="Straight Arrow Connector 28">
            <a:extLst>
              <a:ext uri="{FF2B5EF4-FFF2-40B4-BE49-F238E27FC236}">
                <a16:creationId xmlns:a16="http://schemas.microsoft.com/office/drawing/2014/main" id="{6FFFA668-B726-45DA-B009-318A6BE9680B}"/>
              </a:ext>
            </a:extLst>
          </p:cNvPr>
          <p:cNvCxnSpPr>
            <a:cxnSpLocks/>
          </p:cNvCxnSpPr>
          <p:nvPr/>
        </p:nvCxnSpPr>
        <p:spPr>
          <a:xfrm flipH="1">
            <a:off x="5096388" y="5395172"/>
            <a:ext cx="3024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45A6A1-9D8D-4AFC-9C79-56621F8DA03E}"/>
              </a:ext>
            </a:extLst>
          </p:cNvPr>
          <p:cNvCxnSpPr/>
          <p:nvPr/>
        </p:nvCxnSpPr>
        <p:spPr>
          <a:xfrm>
            <a:off x="8098155" y="1374830"/>
            <a:ext cx="0" cy="4020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09DB17-AD38-4873-9EE4-BD290381FB6B}"/>
              </a:ext>
            </a:extLst>
          </p:cNvPr>
          <p:cNvCxnSpPr>
            <a:cxnSpLocks/>
            <a:stCxn id="49" idx="6"/>
          </p:cNvCxnSpPr>
          <p:nvPr/>
        </p:nvCxnSpPr>
        <p:spPr>
          <a:xfrm>
            <a:off x="5078605" y="5600913"/>
            <a:ext cx="3305300" cy="49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29DBC1-E8C5-463F-BA6F-F2D6301F51AA}"/>
              </a:ext>
            </a:extLst>
          </p:cNvPr>
          <p:cNvCxnSpPr/>
          <p:nvPr/>
        </p:nvCxnSpPr>
        <p:spPr>
          <a:xfrm flipV="1">
            <a:off x="8383905" y="1385141"/>
            <a:ext cx="0" cy="4264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E6ACFA56-EC2B-4391-A3B8-05BBEB50C2BA}"/>
              </a:ext>
            </a:extLst>
          </p:cNvPr>
          <p:cNvSpPr txBox="1"/>
          <p:nvPr/>
        </p:nvSpPr>
        <p:spPr>
          <a:xfrm>
            <a:off x="7186407" y="5622185"/>
            <a:ext cx="1329758"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 from server</a:t>
            </a:r>
          </a:p>
        </p:txBody>
      </p:sp>
    </p:spTree>
    <p:extLst>
      <p:ext uri="{BB962C8B-B14F-4D97-AF65-F5344CB8AC3E}">
        <p14:creationId xmlns:p14="http://schemas.microsoft.com/office/powerpoint/2010/main" val="1234636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F80C88F9-D443-481A-8298-5C0578372439}"/>
              </a:ext>
            </a:extLst>
          </p:cNvPr>
          <p:cNvSpPr/>
          <p:nvPr/>
        </p:nvSpPr>
        <p:spPr>
          <a:xfrm>
            <a:off x="3966676" y="1245634"/>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2.1</a:t>
            </a:r>
          </a:p>
          <a:p>
            <a:pPr algn="ctr"/>
            <a:endParaRPr lang="en-IN" sz="1400" dirty="0">
              <a:solidFill>
                <a:schemeClr val="bg1"/>
              </a:solidFill>
            </a:endParaRPr>
          </a:p>
          <a:p>
            <a:pPr algn="ctr"/>
            <a:r>
              <a:rPr lang="en-IN" sz="1400" dirty="0">
                <a:solidFill>
                  <a:schemeClr val="bg1"/>
                </a:solidFill>
              </a:rPr>
              <a:t>Add </a:t>
            </a:r>
            <a:r>
              <a:rPr lang="en-IN" sz="1400" dirty="0" err="1">
                <a:solidFill>
                  <a:schemeClr val="bg1"/>
                </a:solidFill>
              </a:rPr>
              <a:t>prduct</a:t>
            </a:r>
            <a:endParaRPr lang="en-IN" sz="1400" dirty="0">
              <a:solidFill>
                <a:schemeClr val="bg1"/>
              </a:solidFill>
            </a:endParaRPr>
          </a:p>
        </p:txBody>
      </p:sp>
      <p:sp>
        <p:nvSpPr>
          <p:cNvPr id="4" name="Flowchart: Connector 3">
            <a:extLst>
              <a:ext uri="{FF2B5EF4-FFF2-40B4-BE49-F238E27FC236}">
                <a16:creationId xmlns:a16="http://schemas.microsoft.com/office/drawing/2014/main" id="{C6366E76-17DB-4DCB-8943-767BC812756F}"/>
              </a:ext>
            </a:extLst>
          </p:cNvPr>
          <p:cNvSpPr/>
          <p:nvPr/>
        </p:nvSpPr>
        <p:spPr>
          <a:xfrm>
            <a:off x="3966676" y="3380790"/>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2.2</a:t>
            </a:r>
          </a:p>
          <a:p>
            <a:pPr algn="ctr"/>
            <a:endParaRPr lang="en-IN" sz="1400" dirty="0">
              <a:solidFill>
                <a:schemeClr val="bg1"/>
              </a:solidFill>
            </a:endParaRPr>
          </a:p>
          <a:p>
            <a:pPr algn="ctr"/>
            <a:r>
              <a:rPr lang="en-IN" sz="1400" dirty="0">
                <a:solidFill>
                  <a:schemeClr val="bg1"/>
                </a:solidFill>
              </a:rPr>
              <a:t>View/select product</a:t>
            </a:r>
          </a:p>
        </p:txBody>
      </p:sp>
      <p:sp>
        <p:nvSpPr>
          <p:cNvPr id="5" name="Flowchart: Connector 4">
            <a:extLst>
              <a:ext uri="{FF2B5EF4-FFF2-40B4-BE49-F238E27FC236}">
                <a16:creationId xmlns:a16="http://schemas.microsoft.com/office/drawing/2014/main" id="{F5850FF9-DB79-4C16-955C-5E1454D2F2D8}"/>
              </a:ext>
            </a:extLst>
          </p:cNvPr>
          <p:cNvSpPr/>
          <p:nvPr/>
        </p:nvSpPr>
        <p:spPr>
          <a:xfrm>
            <a:off x="3966676" y="5184738"/>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2.3</a:t>
            </a:r>
          </a:p>
          <a:p>
            <a:pPr algn="ctr"/>
            <a:endParaRPr lang="en-IN" sz="1400" dirty="0">
              <a:solidFill>
                <a:schemeClr val="bg1"/>
              </a:solidFill>
            </a:endParaRPr>
          </a:p>
          <a:p>
            <a:pPr algn="ctr"/>
            <a:r>
              <a:rPr lang="en-IN" sz="1400" dirty="0">
                <a:solidFill>
                  <a:schemeClr val="bg1"/>
                </a:solidFill>
              </a:rPr>
              <a:t>Order/ cancel</a:t>
            </a:r>
          </a:p>
        </p:txBody>
      </p:sp>
      <p:sp>
        <p:nvSpPr>
          <p:cNvPr id="6" name="Flowchart: Process 5">
            <a:extLst>
              <a:ext uri="{FF2B5EF4-FFF2-40B4-BE49-F238E27FC236}">
                <a16:creationId xmlns:a16="http://schemas.microsoft.com/office/drawing/2014/main" id="{3DFDD2EC-9B35-42B7-A6DD-84C5758B54DB}"/>
              </a:ext>
            </a:extLst>
          </p:cNvPr>
          <p:cNvSpPr/>
          <p:nvPr/>
        </p:nvSpPr>
        <p:spPr>
          <a:xfrm>
            <a:off x="69979" y="682756"/>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chemeClr val="bg1"/>
                </a:solidFill>
              </a:rPr>
              <a:t>customer</a:t>
            </a:r>
          </a:p>
        </p:txBody>
      </p:sp>
      <p:sp>
        <p:nvSpPr>
          <p:cNvPr id="7" name="Flowchart: Process 6">
            <a:extLst>
              <a:ext uri="{FF2B5EF4-FFF2-40B4-BE49-F238E27FC236}">
                <a16:creationId xmlns:a16="http://schemas.microsoft.com/office/drawing/2014/main" id="{8A30407A-8E00-4467-8D0C-62F1B46A0328}"/>
              </a:ext>
            </a:extLst>
          </p:cNvPr>
          <p:cNvSpPr/>
          <p:nvPr/>
        </p:nvSpPr>
        <p:spPr>
          <a:xfrm>
            <a:off x="7485484" y="682756"/>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chemeClr val="bg1"/>
                </a:solidFill>
              </a:rPr>
              <a:t>Admin</a:t>
            </a:r>
          </a:p>
        </p:txBody>
      </p:sp>
      <p:cxnSp>
        <p:nvCxnSpPr>
          <p:cNvPr id="8" name="Connector: Elbow 7">
            <a:extLst>
              <a:ext uri="{FF2B5EF4-FFF2-40B4-BE49-F238E27FC236}">
                <a16:creationId xmlns:a16="http://schemas.microsoft.com/office/drawing/2014/main" id="{B861A86B-F5FE-4E6D-8D4D-F9DA704A9E86}"/>
              </a:ext>
            </a:extLst>
          </p:cNvPr>
          <p:cNvCxnSpPr>
            <a:cxnSpLocks/>
            <a:stCxn id="6" idx="3"/>
            <a:endCxn id="3" idx="0"/>
          </p:cNvCxnSpPr>
          <p:nvPr/>
        </p:nvCxnSpPr>
        <p:spPr>
          <a:xfrm>
            <a:off x="1728495" y="989080"/>
            <a:ext cx="2784605" cy="2565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FEFDB1A-EA99-4F35-ABEC-8B9A435EEB39}"/>
              </a:ext>
            </a:extLst>
          </p:cNvPr>
          <p:cNvCxnSpPr>
            <a:stCxn id="3" idx="2"/>
          </p:cNvCxnSpPr>
          <p:nvPr/>
        </p:nvCxnSpPr>
        <p:spPr>
          <a:xfrm rot="10800000">
            <a:off x="1728495" y="1295406"/>
            <a:ext cx="2238180" cy="566051"/>
          </a:xfrm>
          <a:prstGeom prst="bentConnector3">
            <a:avLst>
              <a:gd name="adj1" fmla="val 439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9E6DD2C-0301-435E-935F-922F778EF3B9}"/>
              </a:ext>
            </a:extLst>
          </p:cNvPr>
          <p:cNvCxnSpPr>
            <a:cxnSpLocks/>
            <a:endCxn id="4" idx="2"/>
          </p:cNvCxnSpPr>
          <p:nvPr/>
        </p:nvCxnSpPr>
        <p:spPr>
          <a:xfrm>
            <a:off x="1574541" y="1295405"/>
            <a:ext cx="2392134" cy="2701207"/>
          </a:xfrm>
          <a:prstGeom prst="bentConnector3">
            <a:avLst>
              <a:gd name="adj1" fmla="val 11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21FA6B4-5368-44BF-9305-28957F6AA2F4}"/>
              </a:ext>
            </a:extLst>
          </p:cNvPr>
          <p:cNvCxnSpPr>
            <a:cxnSpLocks/>
            <a:stCxn id="4" idx="6"/>
          </p:cNvCxnSpPr>
          <p:nvPr/>
        </p:nvCxnSpPr>
        <p:spPr>
          <a:xfrm flipV="1">
            <a:off x="5059524" y="1295405"/>
            <a:ext cx="2596244" cy="2701207"/>
          </a:xfrm>
          <a:prstGeom prst="bentConnector3">
            <a:avLst>
              <a:gd name="adj1" fmla="val 1001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55179A1-6CE7-4F5E-B5AE-599CFB0AE44B}"/>
              </a:ext>
            </a:extLst>
          </p:cNvPr>
          <p:cNvCxnSpPr/>
          <p:nvPr/>
        </p:nvCxnSpPr>
        <p:spPr>
          <a:xfrm rot="10800000" flipV="1">
            <a:off x="5059525" y="1295404"/>
            <a:ext cx="2855168" cy="2866049"/>
          </a:xfrm>
          <a:prstGeom prst="bentConnector3">
            <a:avLst>
              <a:gd name="adj1" fmla="val -9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509B3EC-41B4-4F26-97E9-9E78F5D0743A}"/>
              </a:ext>
            </a:extLst>
          </p:cNvPr>
          <p:cNvCxnSpPr>
            <a:endCxn id="6" idx="2"/>
          </p:cNvCxnSpPr>
          <p:nvPr/>
        </p:nvCxnSpPr>
        <p:spPr>
          <a:xfrm rot="10800000">
            <a:off x="899237" y="1295404"/>
            <a:ext cx="3131588" cy="29686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4E8D7D1-1814-4063-9B8B-F7A051811092}"/>
              </a:ext>
            </a:extLst>
          </p:cNvPr>
          <p:cNvCxnSpPr>
            <a:stCxn id="7" idx="2"/>
            <a:endCxn id="5" idx="6"/>
          </p:cNvCxnSpPr>
          <p:nvPr/>
        </p:nvCxnSpPr>
        <p:spPr>
          <a:xfrm rot="5400000">
            <a:off x="4434557" y="1920373"/>
            <a:ext cx="4505155" cy="3255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CB9747-2F36-4932-BFC5-573393F46D2C}"/>
              </a:ext>
            </a:extLst>
          </p:cNvPr>
          <p:cNvSpPr txBox="1"/>
          <p:nvPr/>
        </p:nvSpPr>
        <p:spPr>
          <a:xfrm>
            <a:off x="2973109" y="1473084"/>
            <a:ext cx="948517" cy="307777"/>
          </a:xfrm>
          <a:prstGeom prst="rect">
            <a:avLst/>
          </a:prstGeom>
          <a:noFill/>
        </p:spPr>
        <p:txBody>
          <a:bodyPr wrap="square" rtlCol="0">
            <a:spAutoFit/>
          </a:bodyPr>
          <a:lstStyle/>
          <a:p>
            <a:r>
              <a:rPr lang="en-IN" sz="1400" dirty="0"/>
              <a:t>response</a:t>
            </a:r>
          </a:p>
        </p:txBody>
      </p:sp>
      <p:cxnSp>
        <p:nvCxnSpPr>
          <p:cNvPr id="21" name="Straight Arrow Connector 20">
            <a:extLst>
              <a:ext uri="{FF2B5EF4-FFF2-40B4-BE49-F238E27FC236}">
                <a16:creationId xmlns:a16="http://schemas.microsoft.com/office/drawing/2014/main" id="{B4A8F65D-E21C-437D-AF53-01AF4783D833}"/>
              </a:ext>
            </a:extLst>
          </p:cNvPr>
          <p:cNvCxnSpPr>
            <a:cxnSpLocks/>
            <a:stCxn id="3" idx="6"/>
            <a:endCxn id="51" idx="1"/>
          </p:cNvCxnSpPr>
          <p:nvPr/>
        </p:nvCxnSpPr>
        <p:spPr>
          <a:xfrm>
            <a:off x="5059524" y="1861456"/>
            <a:ext cx="905195" cy="168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9DDE7AC-E48C-4BD7-9637-0A586FD5F187}"/>
              </a:ext>
            </a:extLst>
          </p:cNvPr>
          <p:cNvCxnSpPr>
            <a:cxnSpLocks/>
            <a:stCxn id="4" idx="5"/>
          </p:cNvCxnSpPr>
          <p:nvPr/>
        </p:nvCxnSpPr>
        <p:spPr>
          <a:xfrm rot="16200000" flipH="1">
            <a:off x="5408910" y="3922631"/>
            <a:ext cx="234031" cy="12528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3830C5C-4885-4C6A-A995-52A108F4A95F}"/>
              </a:ext>
            </a:extLst>
          </p:cNvPr>
          <p:cNvCxnSpPr>
            <a:cxnSpLocks/>
            <a:stCxn id="56" idx="2"/>
            <a:endCxn id="4" idx="4"/>
          </p:cNvCxnSpPr>
          <p:nvPr/>
        </p:nvCxnSpPr>
        <p:spPr>
          <a:xfrm rot="5400000" flipH="1">
            <a:off x="5528083" y="3597450"/>
            <a:ext cx="221618" cy="2251585"/>
          </a:xfrm>
          <a:prstGeom prst="bentConnector3">
            <a:avLst>
              <a:gd name="adj1" fmla="val -10315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E1E70B7-FDFF-4F24-B12B-8FED684E4116}"/>
              </a:ext>
            </a:extLst>
          </p:cNvPr>
          <p:cNvSpPr txBox="1"/>
          <p:nvPr/>
        </p:nvSpPr>
        <p:spPr>
          <a:xfrm>
            <a:off x="5123673" y="2415034"/>
            <a:ext cx="948517" cy="307777"/>
          </a:xfrm>
          <a:prstGeom prst="rect">
            <a:avLst/>
          </a:prstGeom>
          <a:noFill/>
        </p:spPr>
        <p:txBody>
          <a:bodyPr wrap="square" rtlCol="0">
            <a:spAutoFit/>
          </a:bodyPr>
          <a:lstStyle/>
          <a:p>
            <a:r>
              <a:rPr lang="en-IN" sz="1400" dirty="0"/>
              <a:t>response</a:t>
            </a:r>
          </a:p>
        </p:txBody>
      </p:sp>
      <p:sp>
        <p:nvSpPr>
          <p:cNvPr id="30" name="TextBox 29">
            <a:extLst>
              <a:ext uri="{FF2B5EF4-FFF2-40B4-BE49-F238E27FC236}">
                <a16:creationId xmlns:a16="http://schemas.microsoft.com/office/drawing/2014/main" id="{455F7863-61DC-48BE-B797-99561F7C24AA}"/>
              </a:ext>
            </a:extLst>
          </p:cNvPr>
          <p:cNvSpPr txBox="1"/>
          <p:nvPr/>
        </p:nvSpPr>
        <p:spPr>
          <a:xfrm>
            <a:off x="2373326" y="4241301"/>
            <a:ext cx="948517" cy="307777"/>
          </a:xfrm>
          <a:prstGeom prst="rect">
            <a:avLst/>
          </a:prstGeom>
          <a:noFill/>
        </p:spPr>
        <p:txBody>
          <a:bodyPr wrap="square" rtlCol="0">
            <a:spAutoFit/>
          </a:bodyPr>
          <a:lstStyle/>
          <a:p>
            <a:r>
              <a:rPr lang="en-IN" sz="1400" dirty="0"/>
              <a:t>response</a:t>
            </a:r>
          </a:p>
        </p:txBody>
      </p:sp>
      <p:sp>
        <p:nvSpPr>
          <p:cNvPr id="31" name="TextBox 30">
            <a:extLst>
              <a:ext uri="{FF2B5EF4-FFF2-40B4-BE49-F238E27FC236}">
                <a16:creationId xmlns:a16="http://schemas.microsoft.com/office/drawing/2014/main" id="{7F9C23EE-B21E-4F40-868C-FDCDF3BAEC1B}"/>
              </a:ext>
            </a:extLst>
          </p:cNvPr>
          <p:cNvSpPr txBox="1"/>
          <p:nvPr/>
        </p:nvSpPr>
        <p:spPr>
          <a:xfrm>
            <a:off x="5270369" y="4782813"/>
            <a:ext cx="948517" cy="307777"/>
          </a:xfrm>
          <a:prstGeom prst="rect">
            <a:avLst/>
          </a:prstGeom>
          <a:noFill/>
        </p:spPr>
        <p:txBody>
          <a:bodyPr wrap="square" rtlCol="0">
            <a:spAutoFit/>
          </a:bodyPr>
          <a:lstStyle/>
          <a:p>
            <a:r>
              <a:rPr lang="en-IN" sz="1400" dirty="0"/>
              <a:t>response</a:t>
            </a:r>
          </a:p>
        </p:txBody>
      </p:sp>
      <p:sp>
        <p:nvSpPr>
          <p:cNvPr id="32" name="TextBox 31">
            <a:extLst>
              <a:ext uri="{FF2B5EF4-FFF2-40B4-BE49-F238E27FC236}">
                <a16:creationId xmlns:a16="http://schemas.microsoft.com/office/drawing/2014/main" id="{8FA45E26-28DE-4BA3-80DE-873575CFE806}"/>
              </a:ext>
            </a:extLst>
          </p:cNvPr>
          <p:cNvSpPr txBox="1"/>
          <p:nvPr/>
        </p:nvSpPr>
        <p:spPr>
          <a:xfrm>
            <a:off x="7011225" y="4147589"/>
            <a:ext cx="948517" cy="307777"/>
          </a:xfrm>
          <a:prstGeom prst="rect">
            <a:avLst/>
          </a:prstGeom>
          <a:noFill/>
        </p:spPr>
        <p:txBody>
          <a:bodyPr wrap="square" rtlCol="0">
            <a:spAutoFit/>
          </a:bodyPr>
          <a:lstStyle/>
          <a:p>
            <a:r>
              <a:rPr lang="en-IN" sz="1400" dirty="0"/>
              <a:t>response</a:t>
            </a:r>
          </a:p>
        </p:txBody>
      </p:sp>
      <p:sp>
        <p:nvSpPr>
          <p:cNvPr id="33" name="TextBox 32">
            <a:extLst>
              <a:ext uri="{FF2B5EF4-FFF2-40B4-BE49-F238E27FC236}">
                <a16:creationId xmlns:a16="http://schemas.microsoft.com/office/drawing/2014/main" id="{0A2452C2-E818-40CE-A823-F9F6822F0B8A}"/>
              </a:ext>
            </a:extLst>
          </p:cNvPr>
          <p:cNvSpPr txBox="1"/>
          <p:nvPr/>
        </p:nvSpPr>
        <p:spPr>
          <a:xfrm>
            <a:off x="5873205" y="6359275"/>
            <a:ext cx="948517" cy="307777"/>
          </a:xfrm>
          <a:prstGeom prst="rect">
            <a:avLst/>
          </a:prstGeom>
          <a:noFill/>
        </p:spPr>
        <p:txBody>
          <a:bodyPr wrap="square" rtlCol="0">
            <a:spAutoFit/>
          </a:bodyPr>
          <a:lstStyle/>
          <a:p>
            <a:r>
              <a:rPr lang="en-IN" sz="1400" dirty="0"/>
              <a:t>response</a:t>
            </a:r>
          </a:p>
        </p:txBody>
      </p:sp>
      <p:sp>
        <p:nvSpPr>
          <p:cNvPr id="34" name="TextBox 33">
            <a:extLst>
              <a:ext uri="{FF2B5EF4-FFF2-40B4-BE49-F238E27FC236}">
                <a16:creationId xmlns:a16="http://schemas.microsoft.com/office/drawing/2014/main" id="{3E189D6E-5B87-4AF4-9F21-B1CA6C8FB98F}"/>
              </a:ext>
            </a:extLst>
          </p:cNvPr>
          <p:cNvSpPr txBox="1"/>
          <p:nvPr/>
        </p:nvSpPr>
        <p:spPr>
          <a:xfrm>
            <a:off x="2258296" y="656419"/>
            <a:ext cx="1548594" cy="523220"/>
          </a:xfrm>
          <a:prstGeom prst="rect">
            <a:avLst/>
          </a:prstGeom>
          <a:noFill/>
        </p:spPr>
        <p:txBody>
          <a:bodyPr wrap="square" rtlCol="0">
            <a:spAutoFit/>
          </a:bodyPr>
          <a:lstStyle/>
          <a:p>
            <a:r>
              <a:rPr lang="en-IN" sz="1400" dirty="0"/>
              <a:t>request for cart view</a:t>
            </a:r>
          </a:p>
        </p:txBody>
      </p:sp>
      <p:sp>
        <p:nvSpPr>
          <p:cNvPr id="35" name="TextBox 34">
            <a:extLst>
              <a:ext uri="{FF2B5EF4-FFF2-40B4-BE49-F238E27FC236}">
                <a16:creationId xmlns:a16="http://schemas.microsoft.com/office/drawing/2014/main" id="{C9744C38-5571-4723-B08C-7E19952977A6}"/>
              </a:ext>
            </a:extLst>
          </p:cNvPr>
          <p:cNvSpPr txBox="1"/>
          <p:nvPr/>
        </p:nvSpPr>
        <p:spPr>
          <a:xfrm>
            <a:off x="6290425" y="4481848"/>
            <a:ext cx="948517" cy="523220"/>
          </a:xfrm>
          <a:prstGeom prst="rect">
            <a:avLst/>
          </a:prstGeom>
          <a:noFill/>
        </p:spPr>
        <p:txBody>
          <a:bodyPr wrap="square" rtlCol="0">
            <a:spAutoFit/>
          </a:bodyPr>
          <a:lstStyle/>
          <a:p>
            <a:r>
              <a:rPr lang="en-US" sz="1400" dirty="0"/>
              <a:t>O</a:t>
            </a:r>
            <a:r>
              <a:rPr lang="en-IN" sz="1400" dirty="0" err="1"/>
              <a:t>rder_con</a:t>
            </a:r>
            <a:r>
              <a:rPr lang="en-IN" sz="1400" dirty="0"/>
              <a:t> </a:t>
            </a:r>
            <a:r>
              <a:rPr lang="en-IN" sz="1400" dirty="0" err="1"/>
              <a:t>db</a:t>
            </a:r>
            <a:endParaRPr lang="en-IN" sz="1400" dirty="0"/>
          </a:p>
        </p:txBody>
      </p:sp>
      <p:sp>
        <p:nvSpPr>
          <p:cNvPr id="36" name="TextBox 35">
            <a:extLst>
              <a:ext uri="{FF2B5EF4-FFF2-40B4-BE49-F238E27FC236}">
                <a16:creationId xmlns:a16="http://schemas.microsoft.com/office/drawing/2014/main" id="{9A86B057-FDEE-4CD1-A15E-613E8E2B83FF}"/>
              </a:ext>
            </a:extLst>
          </p:cNvPr>
          <p:cNvSpPr txBox="1"/>
          <p:nvPr/>
        </p:nvSpPr>
        <p:spPr>
          <a:xfrm>
            <a:off x="6143328" y="1888369"/>
            <a:ext cx="948517" cy="307777"/>
          </a:xfrm>
          <a:prstGeom prst="rect">
            <a:avLst/>
          </a:prstGeom>
          <a:noFill/>
        </p:spPr>
        <p:txBody>
          <a:bodyPr wrap="square" rtlCol="0">
            <a:spAutoFit/>
          </a:bodyPr>
          <a:lstStyle/>
          <a:p>
            <a:r>
              <a:rPr lang="en-IN" sz="1400" dirty="0"/>
              <a:t>Order </a:t>
            </a:r>
            <a:r>
              <a:rPr lang="en-IN" sz="1400" dirty="0" err="1"/>
              <a:t>db</a:t>
            </a:r>
            <a:endParaRPr lang="en-IN" sz="1400" dirty="0"/>
          </a:p>
        </p:txBody>
      </p:sp>
      <p:sp>
        <p:nvSpPr>
          <p:cNvPr id="37" name="TextBox 36">
            <a:extLst>
              <a:ext uri="{FF2B5EF4-FFF2-40B4-BE49-F238E27FC236}">
                <a16:creationId xmlns:a16="http://schemas.microsoft.com/office/drawing/2014/main" id="{95E36B64-43DB-4E83-A374-335D49944D96}"/>
              </a:ext>
            </a:extLst>
          </p:cNvPr>
          <p:cNvSpPr txBox="1"/>
          <p:nvPr/>
        </p:nvSpPr>
        <p:spPr>
          <a:xfrm>
            <a:off x="2184962" y="3685593"/>
            <a:ext cx="2022853" cy="307777"/>
          </a:xfrm>
          <a:prstGeom prst="rect">
            <a:avLst/>
          </a:prstGeom>
          <a:noFill/>
        </p:spPr>
        <p:txBody>
          <a:bodyPr wrap="square" rtlCol="0">
            <a:spAutoFit/>
          </a:bodyPr>
          <a:lstStyle/>
          <a:p>
            <a:r>
              <a:rPr lang="en-US" sz="1400" dirty="0"/>
              <a:t>Order selection request</a:t>
            </a:r>
            <a:endParaRPr lang="en-IN" sz="1400" dirty="0"/>
          </a:p>
        </p:txBody>
      </p:sp>
      <p:sp>
        <p:nvSpPr>
          <p:cNvPr id="38" name="TextBox 37">
            <a:extLst>
              <a:ext uri="{FF2B5EF4-FFF2-40B4-BE49-F238E27FC236}">
                <a16:creationId xmlns:a16="http://schemas.microsoft.com/office/drawing/2014/main" id="{C9687C87-DFE3-4572-8B3E-4D8E4D8EE909}"/>
              </a:ext>
            </a:extLst>
          </p:cNvPr>
          <p:cNvSpPr txBox="1"/>
          <p:nvPr/>
        </p:nvSpPr>
        <p:spPr>
          <a:xfrm>
            <a:off x="5500828" y="3685593"/>
            <a:ext cx="1844693" cy="523220"/>
          </a:xfrm>
          <a:prstGeom prst="rect">
            <a:avLst/>
          </a:prstGeom>
          <a:noFill/>
        </p:spPr>
        <p:txBody>
          <a:bodyPr wrap="square" rtlCol="0">
            <a:spAutoFit/>
          </a:bodyPr>
          <a:lstStyle/>
          <a:p>
            <a:r>
              <a:rPr lang="en-US" sz="1400" dirty="0"/>
              <a:t>Display</a:t>
            </a:r>
            <a:r>
              <a:rPr lang="en-IN" sz="1400" dirty="0"/>
              <a:t> the selected request</a:t>
            </a:r>
          </a:p>
        </p:txBody>
      </p:sp>
      <p:sp>
        <p:nvSpPr>
          <p:cNvPr id="39" name="TextBox 38">
            <a:extLst>
              <a:ext uri="{FF2B5EF4-FFF2-40B4-BE49-F238E27FC236}">
                <a16:creationId xmlns:a16="http://schemas.microsoft.com/office/drawing/2014/main" id="{1BC2AB91-9497-41EE-946A-D2D8162DE0B4}"/>
              </a:ext>
            </a:extLst>
          </p:cNvPr>
          <p:cNvSpPr txBox="1"/>
          <p:nvPr/>
        </p:nvSpPr>
        <p:spPr>
          <a:xfrm>
            <a:off x="5139705" y="4387076"/>
            <a:ext cx="948517" cy="307777"/>
          </a:xfrm>
          <a:prstGeom prst="rect">
            <a:avLst/>
          </a:prstGeom>
          <a:noFill/>
        </p:spPr>
        <p:txBody>
          <a:bodyPr wrap="square" rtlCol="0">
            <a:spAutoFit/>
          </a:bodyPr>
          <a:lstStyle/>
          <a:p>
            <a:r>
              <a:rPr lang="en-IN" sz="1400" dirty="0"/>
              <a:t>request</a:t>
            </a:r>
          </a:p>
        </p:txBody>
      </p:sp>
      <p:sp>
        <p:nvSpPr>
          <p:cNvPr id="40" name="TextBox 39">
            <a:extLst>
              <a:ext uri="{FF2B5EF4-FFF2-40B4-BE49-F238E27FC236}">
                <a16:creationId xmlns:a16="http://schemas.microsoft.com/office/drawing/2014/main" id="{B3292BC9-03E0-4ED5-8614-C6BACD546662}"/>
              </a:ext>
            </a:extLst>
          </p:cNvPr>
          <p:cNvSpPr txBox="1"/>
          <p:nvPr/>
        </p:nvSpPr>
        <p:spPr>
          <a:xfrm>
            <a:off x="5243769" y="1695280"/>
            <a:ext cx="948517" cy="307777"/>
          </a:xfrm>
          <a:prstGeom prst="rect">
            <a:avLst/>
          </a:prstGeom>
          <a:noFill/>
        </p:spPr>
        <p:txBody>
          <a:bodyPr wrap="square" rtlCol="0">
            <a:spAutoFit/>
          </a:bodyPr>
          <a:lstStyle/>
          <a:p>
            <a:r>
              <a:rPr lang="en-IN" sz="1400" dirty="0"/>
              <a:t>request</a:t>
            </a:r>
          </a:p>
        </p:txBody>
      </p:sp>
      <p:sp>
        <p:nvSpPr>
          <p:cNvPr id="41" name="TextBox 40">
            <a:extLst>
              <a:ext uri="{FF2B5EF4-FFF2-40B4-BE49-F238E27FC236}">
                <a16:creationId xmlns:a16="http://schemas.microsoft.com/office/drawing/2014/main" id="{9AB3F10E-5732-4AD1-83AA-D0F68259D93E}"/>
              </a:ext>
            </a:extLst>
          </p:cNvPr>
          <p:cNvSpPr txBox="1"/>
          <p:nvPr/>
        </p:nvSpPr>
        <p:spPr>
          <a:xfrm>
            <a:off x="5979754" y="5321319"/>
            <a:ext cx="1639272" cy="738664"/>
          </a:xfrm>
          <a:prstGeom prst="rect">
            <a:avLst/>
          </a:prstGeom>
          <a:noFill/>
        </p:spPr>
        <p:txBody>
          <a:bodyPr wrap="square" rtlCol="0">
            <a:spAutoFit/>
          </a:bodyPr>
          <a:lstStyle/>
          <a:p>
            <a:r>
              <a:rPr lang="en-IN" sz="1400" dirty="0"/>
              <a:t>Update Dispatch/cancel order</a:t>
            </a:r>
          </a:p>
        </p:txBody>
      </p:sp>
      <p:sp>
        <p:nvSpPr>
          <p:cNvPr id="42" name="TextBox 41">
            <a:extLst>
              <a:ext uri="{FF2B5EF4-FFF2-40B4-BE49-F238E27FC236}">
                <a16:creationId xmlns:a16="http://schemas.microsoft.com/office/drawing/2014/main" id="{928E84FA-364A-4A4B-9A95-AF6FE2870DE0}"/>
              </a:ext>
            </a:extLst>
          </p:cNvPr>
          <p:cNvSpPr txBox="1"/>
          <p:nvPr/>
        </p:nvSpPr>
        <p:spPr>
          <a:xfrm>
            <a:off x="2052657" y="5078880"/>
            <a:ext cx="1589854" cy="523220"/>
          </a:xfrm>
          <a:prstGeom prst="rect">
            <a:avLst/>
          </a:prstGeom>
          <a:noFill/>
        </p:spPr>
        <p:txBody>
          <a:bodyPr wrap="square" rtlCol="0">
            <a:spAutoFit/>
          </a:bodyPr>
          <a:lstStyle/>
          <a:p>
            <a:r>
              <a:rPr lang="en-IN" sz="1400" dirty="0"/>
              <a:t>Order/ cancel the product</a:t>
            </a:r>
          </a:p>
        </p:txBody>
      </p:sp>
      <p:sp>
        <p:nvSpPr>
          <p:cNvPr id="43" name="TextBox 42">
            <a:extLst>
              <a:ext uri="{FF2B5EF4-FFF2-40B4-BE49-F238E27FC236}">
                <a16:creationId xmlns:a16="http://schemas.microsoft.com/office/drawing/2014/main" id="{740874F3-AEE9-4EF0-AAD5-B9DB390FB575}"/>
              </a:ext>
            </a:extLst>
          </p:cNvPr>
          <p:cNvSpPr txBox="1"/>
          <p:nvPr/>
        </p:nvSpPr>
        <p:spPr>
          <a:xfrm>
            <a:off x="6397537" y="6075270"/>
            <a:ext cx="1087946" cy="523220"/>
          </a:xfrm>
          <a:prstGeom prst="rect">
            <a:avLst/>
          </a:prstGeom>
          <a:noFill/>
        </p:spPr>
        <p:txBody>
          <a:bodyPr wrap="square" rtlCol="0">
            <a:spAutoFit/>
          </a:bodyPr>
          <a:lstStyle/>
          <a:p>
            <a:r>
              <a:rPr lang="en-US" sz="1400" dirty="0"/>
              <a:t>O</a:t>
            </a:r>
            <a:r>
              <a:rPr lang="en-IN" sz="1400" dirty="0" err="1"/>
              <a:t>rder_deliv</a:t>
            </a:r>
            <a:r>
              <a:rPr lang="en-IN" sz="1400" dirty="0"/>
              <a:t> </a:t>
            </a:r>
            <a:r>
              <a:rPr lang="en-IN" sz="1400" dirty="0" err="1"/>
              <a:t>db</a:t>
            </a:r>
            <a:endParaRPr lang="en-IN" sz="1400" dirty="0"/>
          </a:p>
        </p:txBody>
      </p:sp>
      <p:sp>
        <p:nvSpPr>
          <p:cNvPr id="44" name="TextBox 43">
            <a:extLst>
              <a:ext uri="{FF2B5EF4-FFF2-40B4-BE49-F238E27FC236}">
                <a16:creationId xmlns:a16="http://schemas.microsoft.com/office/drawing/2014/main" id="{1DF2975A-471D-42A2-A6F8-EAD2190FDA77}"/>
              </a:ext>
            </a:extLst>
          </p:cNvPr>
          <p:cNvSpPr txBox="1"/>
          <p:nvPr/>
        </p:nvSpPr>
        <p:spPr>
          <a:xfrm>
            <a:off x="5043811" y="6134605"/>
            <a:ext cx="948517" cy="307777"/>
          </a:xfrm>
          <a:prstGeom prst="rect">
            <a:avLst/>
          </a:prstGeom>
          <a:noFill/>
        </p:spPr>
        <p:txBody>
          <a:bodyPr wrap="square" rtlCol="0">
            <a:spAutoFit/>
          </a:bodyPr>
          <a:lstStyle/>
          <a:p>
            <a:r>
              <a:rPr lang="en-IN" sz="1400" dirty="0"/>
              <a:t>request</a:t>
            </a:r>
          </a:p>
        </p:txBody>
      </p:sp>
      <p:sp>
        <p:nvSpPr>
          <p:cNvPr id="51" name="Flowchart: Internal Storage 50">
            <a:extLst>
              <a:ext uri="{FF2B5EF4-FFF2-40B4-BE49-F238E27FC236}">
                <a16:creationId xmlns:a16="http://schemas.microsoft.com/office/drawing/2014/main" id="{B3DED814-BD3E-4243-BD6E-5A7211BF7869}"/>
              </a:ext>
            </a:extLst>
          </p:cNvPr>
          <p:cNvSpPr/>
          <p:nvPr/>
        </p:nvSpPr>
        <p:spPr>
          <a:xfrm>
            <a:off x="5964719" y="1847435"/>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cxnSp>
        <p:nvCxnSpPr>
          <p:cNvPr id="55" name="Connector: Elbow 54">
            <a:extLst>
              <a:ext uri="{FF2B5EF4-FFF2-40B4-BE49-F238E27FC236}">
                <a16:creationId xmlns:a16="http://schemas.microsoft.com/office/drawing/2014/main" id="{FBA50CC9-B958-4C9F-861C-006AA1D7764B}"/>
              </a:ext>
            </a:extLst>
          </p:cNvPr>
          <p:cNvCxnSpPr>
            <a:stCxn id="51" idx="2"/>
            <a:endCxn id="3" idx="4"/>
          </p:cNvCxnSpPr>
          <p:nvPr/>
        </p:nvCxnSpPr>
        <p:spPr>
          <a:xfrm rot="5400000">
            <a:off x="5392314" y="1332472"/>
            <a:ext cx="265591" cy="2024018"/>
          </a:xfrm>
          <a:prstGeom prst="bentConnector3">
            <a:avLst>
              <a:gd name="adj1" fmla="val 18607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Flowchart: Internal Storage 55">
            <a:extLst>
              <a:ext uri="{FF2B5EF4-FFF2-40B4-BE49-F238E27FC236}">
                <a16:creationId xmlns:a16="http://schemas.microsoft.com/office/drawing/2014/main" id="{4B2BE051-330F-411C-B380-4D8BA8752577}"/>
              </a:ext>
            </a:extLst>
          </p:cNvPr>
          <p:cNvSpPr/>
          <p:nvPr/>
        </p:nvSpPr>
        <p:spPr>
          <a:xfrm>
            <a:off x="6192285" y="4469800"/>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
        <p:nvSpPr>
          <p:cNvPr id="61" name="Flowchart: Internal Storage 60">
            <a:extLst>
              <a:ext uri="{FF2B5EF4-FFF2-40B4-BE49-F238E27FC236}">
                <a16:creationId xmlns:a16="http://schemas.microsoft.com/office/drawing/2014/main" id="{66E0A884-4C31-4034-91CC-F7557E25405D}"/>
              </a:ext>
            </a:extLst>
          </p:cNvPr>
          <p:cNvSpPr/>
          <p:nvPr/>
        </p:nvSpPr>
        <p:spPr>
          <a:xfrm>
            <a:off x="6283852" y="6058186"/>
            <a:ext cx="1144798" cy="294404"/>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cxnSp>
        <p:nvCxnSpPr>
          <p:cNvPr id="64" name="Connector: Elbow 63">
            <a:extLst>
              <a:ext uri="{FF2B5EF4-FFF2-40B4-BE49-F238E27FC236}">
                <a16:creationId xmlns:a16="http://schemas.microsoft.com/office/drawing/2014/main" id="{639FB530-A1F2-4592-A29C-39856FD5B43D}"/>
              </a:ext>
            </a:extLst>
          </p:cNvPr>
          <p:cNvCxnSpPr>
            <a:cxnSpLocks/>
            <a:stCxn id="5" idx="5"/>
          </p:cNvCxnSpPr>
          <p:nvPr/>
        </p:nvCxnSpPr>
        <p:spPr>
          <a:xfrm rot="5400000" flipH="1" flipV="1">
            <a:off x="5587503" y="5517366"/>
            <a:ext cx="30622" cy="1406667"/>
          </a:xfrm>
          <a:prstGeom prst="bentConnector4">
            <a:avLst>
              <a:gd name="adj1" fmla="val -746522"/>
              <a:gd name="adj2" fmla="val 556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D9DE45EF-140D-4AA4-814A-E6FEB0A00277}"/>
              </a:ext>
            </a:extLst>
          </p:cNvPr>
          <p:cNvCxnSpPr>
            <a:cxnSpLocks/>
            <a:stCxn id="61" idx="2"/>
            <a:endCxn id="5" idx="4"/>
          </p:cNvCxnSpPr>
          <p:nvPr/>
        </p:nvCxnSpPr>
        <p:spPr>
          <a:xfrm rot="5400000">
            <a:off x="5652781" y="5212911"/>
            <a:ext cx="63790" cy="2343151"/>
          </a:xfrm>
          <a:prstGeom prst="bentConnector3">
            <a:avLst>
              <a:gd name="adj1" fmla="val 458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3C0019C-E6A6-456D-8CA3-D8D92C23FAC4}"/>
              </a:ext>
            </a:extLst>
          </p:cNvPr>
          <p:cNvCxnSpPr>
            <a:cxnSpLocks/>
          </p:cNvCxnSpPr>
          <p:nvPr/>
        </p:nvCxnSpPr>
        <p:spPr>
          <a:xfrm>
            <a:off x="3966676" y="1813515"/>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60329B-FF40-4657-851B-75A6AC5EB6B8}"/>
              </a:ext>
            </a:extLst>
          </p:cNvPr>
          <p:cNvCxnSpPr/>
          <p:nvPr/>
        </p:nvCxnSpPr>
        <p:spPr>
          <a:xfrm>
            <a:off x="3966676" y="5617984"/>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2FDAA0-E3BB-41D9-94D8-61FCFB0C93D5}"/>
              </a:ext>
            </a:extLst>
          </p:cNvPr>
          <p:cNvCxnSpPr/>
          <p:nvPr/>
        </p:nvCxnSpPr>
        <p:spPr>
          <a:xfrm>
            <a:off x="3966676" y="3799540"/>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4207CD-CBE0-4494-9840-F1E059B57A38}"/>
              </a:ext>
            </a:extLst>
          </p:cNvPr>
          <p:cNvCxnSpPr>
            <a:cxnSpLocks/>
          </p:cNvCxnSpPr>
          <p:nvPr/>
        </p:nvCxnSpPr>
        <p:spPr>
          <a:xfrm>
            <a:off x="560070" y="1295403"/>
            <a:ext cx="0" cy="4194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EDE4CE-79BC-4763-8C41-A0BB3A39F032}"/>
              </a:ext>
            </a:extLst>
          </p:cNvPr>
          <p:cNvCxnSpPr/>
          <p:nvPr/>
        </p:nvCxnSpPr>
        <p:spPr>
          <a:xfrm>
            <a:off x="554355" y="5489757"/>
            <a:ext cx="3476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97EB6B-AB33-48A2-95F4-8800F7F48B8B}"/>
              </a:ext>
            </a:extLst>
          </p:cNvPr>
          <p:cNvCxnSpPr>
            <a:endCxn id="5" idx="2"/>
          </p:cNvCxnSpPr>
          <p:nvPr/>
        </p:nvCxnSpPr>
        <p:spPr>
          <a:xfrm>
            <a:off x="314325" y="5800559"/>
            <a:ext cx="36523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1BC27D-73E3-43C3-A3A0-4C21168580F8}"/>
              </a:ext>
            </a:extLst>
          </p:cNvPr>
          <p:cNvCxnSpPr/>
          <p:nvPr/>
        </p:nvCxnSpPr>
        <p:spPr>
          <a:xfrm flipV="1">
            <a:off x="314325" y="1295403"/>
            <a:ext cx="0" cy="450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B9D1834-50B3-4EB4-95CC-B4C4BE77CC08}"/>
              </a:ext>
            </a:extLst>
          </p:cNvPr>
          <p:cNvSpPr txBox="1"/>
          <p:nvPr/>
        </p:nvSpPr>
        <p:spPr>
          <a:xfrm>
            <a:off x="2257919" y="5829246"/>
            <a:ext cx="948517" cy="307777"/>
          </a:xfrm>
          <a:prstGeom prst="rect">
            <a:avLst/>
          </a:prstGeom>
          <a:noFill/>
        </p:spPr>
        <p:txBody>
          <a:bodyPr wrap="square" rtlCol="0">
            <a:spAutoFit/>
          </a:bodyPr>
          <a:lstStyle/>
          <a:p>
            <a:r>
              <a:rPr lang="en-IN" sz="1400" dirty="0"/>
              <a:t>response</a:t>
            </a:r>
          </a:p>
        </p:txBody>
      </p:sp>
      <p:cxnSp>
        <p:nvCxnSpPr>
          <p:cNvPr id="53" name="Straight Connector 52">
            <a:extLst>
              <a:ext uri="{FF2B5EF4-FFF2-40B4-BE49-F238E27FC236}">
                <a16:creationId xmlns:a16="http://schemas.microsoft.com/office/drawing/2014/main" id="{678D3A4D-6343-4FA7-9FF7-FFDA6CB575CE}"/>
              </a:ext>
            </a:extLst>
          </p:cNvPr>
          <p:cNvCxnSpPr>
            <a:cxnSpLocks/>
          </p:cNvCxnSpPr>
          <p:nvPr/>
        </p:nvCxnSpPr>
        <p:spPr>
          <a:xfrm>
            <a:off x="4997917" y="5983133"/>
            <a:ext cx="3597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1BF0DA-AC8E-4C52-974D-FDE2E093990B}"/>
              </a:ext>
            </a:extLst>
          </p:cNvPr>
          <p:cNvCxnSpPr>
            <a:cxnSpLocks/>
          </p:cNvCxnSpPr>
          <p:nvPr/>
        </p:nvCxnSpPr>
        <p:spPr>
          <a:xfrm flipV="1">
            <a:off x="8595360" y="1295403"/>
            <a:ext cx="0" cy="4687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D200ED7-372C-40DE-B8B3-FC4E76DEA45A}"/>
              </a:ext>
            </a:extLst>
          </p:cNvPr>
          <p:cNvSpPr txBox="1"/>
          <p:nvPr/>
        </p:nvSpPr>
        <p:spPr>
          <a:xfrm>
            <a:off x="8542116" y="4217462"/>
            <a:ext cx="948517" cy="307777"/>
          </a:xfrm>
          <a:prstGeom prst="rect">
            <a:avLst/>
          </a:prstGeom>
          <a:noFill/>
        </p:spPr>
        <p:txBody>
          <a:bodyPr wrap="square" rtlCol="0">
            <a:spAutoFit/>
          </a:bodyPr>
          <a:lstStyle/>
          <a:p>
            <a:r>
              <a:rPr lang="en-IN" sz="1400" dirty="0"/>
              <a:t>response</a:t>
            </a:r>
          </a:p>
        </p:txBody>
      </p:sp>
    </p:spTree>
    <p:extLst>
      <p:ext uri="{BB962C8B-B14F-4D97-AF65-F5344CB8AC3E}">
        <p14:creationId xmlns:p14="http://schemas.microsoft.com/office/powerpoint/2010/main" val="1683634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98A193-533E-4EA8-B1A3-5FB2D1F04ACE}"/>
              </a:ext>
            </a:extLst>
          </p:cNvPr>
          <p:cNvSpPr/>
          <p:nvPr/>
        </p:nvSpPr>
        <p:spPr>
          <a:xfrm>
            <a:off x="3966675" y="1343957"/>
            <a:ext cx="1202635" cy="1448404"/>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3.1</a:t>
            </a:r>
          </a:p>
          <a:p>
            <a:pPr algn="ctr"/>
            <a:r>
              <a:rPr lang="en-IN" sz="1400" dirty="0">
                <a:solidFill>
                  <a:schemeClr val="bg1"/>
                </a:solidFill>
              </a:rPr>
              <a:t>View bill</a:t>
            </a:r>
          </a:p>
        </p:txBody>
      </p:sp>
      <p:sp>
        <p:nvSpPr>
          <p:cNvPr id="3" name="Flowchart: Connector 2">
            <a:extLst>
              <a:ext uri="{FF2B5EF4-FFF2-40B4-BE49-F238E27FC236}">
                <a16:creationId xmlns:a16="http://schemas.microsoft.com/office/drawing/2014/main" id="{8717799E-8FCA-4950-861A-A70E8FC407C2}"/>
              </a:ext>
            </a:extLst>
          </p:cNvPr>
          <p:cNvSpPr/>
          <p:nvPr/>
        </p:nvSpPr>
        <p:spPr>
          <a:xfrm>
            <a:off x="3995349" y="3162702"/>
            <a:ext cx="1317587" cy="1448404"/>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3.2</a:t>
            </a:r>
          </a:p>
          <a:p>
            <a:pPr algn="ctr"/>
            <a:r>
              <a:rPr lang="en-IN" sz="1400" dirty="0">
                <a:solidFill>
                  <a:schemeClr val="bg1"/>
                </a:solidFill>
              </a:rPr>
              <a:t>Online payment </a:t>
            </a:r>
          </a:p>
        </p:txBody>
      </p:sp>
      <p:sp>
        <p:nvSpPr>
          <p:cNvPr id="4" name="Flowchart: Process 3">
            <a:extLst>
              <a:ext uri="{FF2B5EF4-FFF2-40B4-BE49-F238E27FC236}">
                <a16:creationId xmlns:a16="http://schemas.microsoft.com/office/drawing/2014/main" id="{58F07D0F-7D3E-4684-A042-36F5BD8C2961}"/>
              </a:ext>
            </a:extLst>
          </p:cNvPr>
          <p:cNvSpPr/>
          <p:nvPr/>
        </p:nvSpPr>
        <p:spPr>
          <a:xfrm>
            <a:off x="468578" y="637543"/>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chemeClr val="bg1"/>
                </a:solidFill>
              </a:rPr>
              <a:t>customer</a:t>
            </a:r>
          </a:p>
        </p:txBody>
      </p:sp>
      <p:sp>
        <p:nvSpPr>
          <p:cNvPr id="5" name="Flowchart: Process 4">
            <a:extLst>
              <a:ext uri="{FF2B5EF4-FFF2-40B4-BE49-F238E27FC236}">
                <a16:creationId xmlns:a16="http://schemas.microsoft.com/office/drawing/2014/main" id="{953FE6BF-6226-4ADD-9A39-4766B0B391FA}"/>
              </a:ext>
            </a:extLst>
          </p:cNvPr>
          <p:cNvSpPr/>
          <p:nvPr/>
        </p:nvSpPr>
        <p:spPr>
          <a:xfrm>
            <a:off x="6927406" y="507546"/>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chemeClr val="bg1"/>
                </a:solidFill>
              </a:rPr>
              <a:t>Admin</a:t>
            </a:r>
          </a:p>
        </p:txBody>
      </p:sp>
      <p:cxnSp>
        <p:nvCxnSpPr>
          <p:cNvPr id="6" name="Connector: Elbow 5">
            <a:extLst>
              <a:ext uri="{FF2B5EF4-FFF2-40B4-BE49-F238E27FC236}">
                <a16:creationId xmlns:a16="http://schemas.microsoft.com/office/drawing/2014/main" id="{3AF522A6-E1D8-4F8C-8EE0-C8D80AD761B2}"/>
              </a:ext>
            </a:extLst>
          </p:cNvPr>
          <p:cNvCxnSpPr>
            <a:cxnSpLocks/>
            <a:stCxn id="4" idx="3"/>
          </p:cNvCxnSpPr>
          <p:nvPr/>
        </p:nvCxnSpPr>
        <p:spPr>
          <a:xfrm>
            <a:off x="2127094" y="943867"/>
            <a:ext cx="1863922" cy="11242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DC71BDCC-6929-4E44-8884-88CD0B77D280}"/>
              </a:ext>
            </a:extLst>
          </p:cNvPr>
          <p:cNvCxnSpPr>
            <a:cxnSpLocks/>
            <a:endCxn id="4" idx="2"/>
          </p:cNvCxnSpPr>
          <p:nvPr/>
        </p:nvCxnSpPr>
        <p:spPr>
          <a:xfrm rot="10800000">
            <a:off x="1297836" y="1250191"/>
            <a:ext cx="3123929" cy="11472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A4E0655D-9A62-40F0-8C8A-7222B00DD666}"/>
              </a:ext>
            </a:extLst>
          </p:cNvPr>
          <p:cNvCxnSpPr>
            <a:cxnSpLocks/>
          </p:cNvCxnSpPr>
          <p:nvPr/>
        </p:nvCxnSpPr>
        <p:spPr>
          <a:xfrm>
            <a:off x="916804" y="1219717"/>
            <a:ext cx="3097213" cy="2557247"/>
          </a:xfrm>
          <a:prstGeom prst="bentConnector3">
            <a:avLst>
              <a:gd name="adj1" fmla="val 22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E76E776-8869-4161-9988-D01E8EFD19A1}"/>
              </a:ext>
            </a:extLst>
          </p:cNvPr>
          <p:cNvCxnSpPr>
            <a:cxnSpLocks/>
            <a:stCxn id="3" idx="6"/>
            <a:endCxn id="5" idx="2"/>
          </p:cNvCxnSpPr>
          <p:nvPr/>
        </p:nvCxnSpPr>
        <p:spPr>
          <a:xfrm flipV="1">
            <a:off x="5312936" y="1120194"/>
            <a:ext cx="2443729" cy="27667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AD1D9E-E872-45C7-82E7-35DE52A31768}"/>
              </a:ext>
            </a:extLst>
          </p:cNvPr>
          <p:cNvCxnSpPr>
            <a:cxnSpLocks/>
          </p:cNvCxnSpPr>
          <p:nvPr/>
        </p:nvCxnSpPr>
        <p:spPr>
          <a:xfrm>
            <a:off x="5169309" y="2148129"/>
            <a:ext cx="7669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EB7B9C-1465-474E-AF28-B4D3E3C05536}"/>
              </a:ext>
            </a:extLst>
          </p:cNvPr>
          <p:cNvCxnSpPr>
            <a:cxnSpLocks/>
          </p:cNvCxnSpPr>
          <p:nvPr/>
        </p:nvCxnSpPr>
        <p:spPr>
          <a:xfrm flipH="1">
            <a:off x="5073445" y="2491538"/>
            <a:ext cx="8775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40E5A0E-E6AB-4E98-8C1D-F5E92AAC614A}"/>
              </a:ext>
            </a:extLst>
          </p:cNvPr>
          <p:cNvCxnSpPr/>
          <p:nvPr/>
        </p:nvCxnSpPr>
        <p:spPr>
          <a:xfrm>
            <a:off x="5230166" y="4150085"/>
            <a:ext cx="1659194" cy="381604"/>
          </a:xfrm>
          <a:prstGeom prst="bentConnector3">
            <a:avLst>
              <a:gd name="adj1" fmla="val 997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039BA4D-66DF-4FDB-9583-FD6BB0DC3005}"/>
              </a:ext>
            </a:extLst>
          </p:cNvPr>
          <p:cNvCxnSpPr>
            <a:cxnSpLocks/>
            <a:stCxn id="38" idx="2"/>
            <a:endCxn id="3" idx="4"/>
          </p:cNvCxnSpPr>
          <p:nvPr/>
        </p:nvCxnSpPr>
        <p:spPr>
          <a:xfrm rot="5400000" flipH="1">
            <a:off x="5634233" y="3631017"/>
            <a:ext cx="311698" cy="2271878"/>
          </a:xfrm>
          <a:prstGeom prst="bentConnector3">
            <a:avLst>
              <a:gd name="adj1" fmla="val -7334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17654B7-4070-40FE-B379-9DA067774352}"/>
              </a:ext>
            </a:extLst>
          </p:cNvPr>
          <p:cNvSpPr txBox="1"/>
          <p:nvPr/>
        </p:nvSpPr>
        <p:spPr>
          <a:xfrm>
            <a:off x="2226231" y="644347"/>
            <a:ext cx="1641305" cy="523220"/>
          </a:xfrm>
          <a:prstGeom prst="rect">
            <a:avLst/>
          </a:prstGeom>
          <a:noFill/>
        </p:spPr>
        <p:txBody>
          <a:bodyPr wrap="square" rtlCol="0">
            <a:spAutoFit/>
          </a:bodyPr>
          <a:lstStyle/>
          <a:p>
            <a:r>
              <a:rPr lang="en-US" sz="1400" dirty="0"/>
              <a:t>Payment method selection</a:t>
            </a:r>
            <a:endParaRPr lang="en-IN" sz="1400" dirty="0"/>
          </a:p>
        </p:txBody>
      </p:sp>
      <p:sp>
        <p:nvSpPr>
          <p:cNvPr id="19" name="TextBox 18">
            <a:extLst>
              <a:ext uri="{FF2B5EF4-FFF2-40B4-BE49-F238E27FC236}">
                <a16:creationId xmlns:a16="http://schemas.microsoft.com/office/drawing/2014/main" id="{8C412256-D14E-43B7-985D-9F39A2158B42}"/>
              </a:ext>
            </a:extLst>
          </p:cNvPr>
          <p:cNvSpPr txBox="1"/>
          <p:nvPr/>
        </p:nvSpPr>
        <p:spPr>
          <a:xfrm>
            <a:off x="2170687" y="2128372"/>
            <a:ext cx="1548594" cy="307777"/>
          </a:xfrm>
          <a:prstGeom prst="rect">
            <a:avLst/>
          </a:prstGeom>
          <a:noFill/>
        </p:spPr>
        <p:txBody>
          <a:bodyPr wrap="square" rtlCol="0">
            <a:spAutoFit/>
          </a:bodyPr>
          <a:lstStyle/>
          <a:p>
            <a:r>
              <a:rPr lang="en-US" sz="1400" dirty="0"/>
              <a:t>Response </a:t>
            </a:r>
            <a:endParaRPr lang="en-IN" sz="1400" dirty="0"/>
          </a:p>
        </p:txBody>
      </p:sp>
      <p:sp>
        <p:nvSpPr>
          <p:cNvPr id="20" name="TextBox 19">
            <a:extLst>
              <a:ext uri="{FF2B5EF4-FFF2-40B4-BE49-F238E27FC236}">
                <a16:creationId xmlns:a16="http://schemas.microsoft.com/office/drawing/2014/main" id="{1ED68260-7EBE-4E12-AFDC-F1B81B9D6F73}"/>
              </a:ext>
            </a:extLst>
          </p:cNvPr>
          <p:cNvSpPr txBox="1"/>
          <p:nvPr/>
        </p:nvSpPr>
        <p:spPr>
          <a:xfrm>
            <a:off x="5206266" y="1804251"/>
            <a:ext cx="948517" cy="307777"/>
          </a:xfrm>
          <a:prstGeom prst="rect">
            <a:avLst/>
          </a:prstGeom>
          <a:noFill/>
        </p:spPr>
        <p:txBody>
          <a:bodyPr wrap="square" rtlCol="0">
            <a:spAutoFit/>
          </a:bodyPr>
          <a:lstStyle/>
          <a:p>
            <a:r>
              <a:rPr lang="en-IN" sz="1400" dirty="0"/>
              <a:t>request</a:t>
            </a:r>
          </a:p>
        </p:txBody>
      </p:sp>
      <p:sp>
        <p:nvSpPr>
          <p:cNvPr id="21" name="TextBox 20">
            <a:extLst>
              <a:ext uri="{FF2B5EF4-FFF2-40B4-BE49-F238E27FC236}">
                <a16:creationId xmlns:a16="http://schemas.microsoft.com/office/drawing/2014/main" id="{169351C9-3682-4513-83BA-B5A4682C944B}"/>
              </a:ext>
            </a:extLst>
          </p:cNvPr>
          <p:cNvSpPr txBox="1"/>
          <p:nvPr/>
        </p:nvSpPr>
        <p:spPr>
          <a:xfrm>
            <a:off x="5940843" y="4154598"/>
            <a:ext cx="948517" cy="307777"/>
          </a:xfrm>
          <a:prstGeom prst="rect">
            <a:avLst/>
          </a:prstGeom>
          <a:noFill/>
        </p:spPr>
        <p:txBody>
          <a:bodyPr wrap="square" rtlCol="0">
            <a:spAutoFit/>
          </a:bodyPr>
          <a:lstStyle/>
          <a:p>
            <a:r>
              <a:rPr lang="en-IN" sz="1400" dirty="0"/>
              <a:t>request</a:t>
            </a:r>
          </a:p>
        </p:txBody>
      </p:sp>
      <p:sp>
        <p:nvSpPr>
          <p:cNvPr id="22" name="TextBox 21">
            <a:extLst>
              <a:ext uri="{FF2B5EF4-FFF2-40B4-BE49-F238E27FC236}">
                <a16:creationId xmlns:a16="http://schemas.microsoft.com/office/drawing/2014/main" id="{7A13990C-EA50-46E1-8898-72F376C282C2}"/>
              </a:ext>
            </a:extLst>
          </p:cNvPr>
          <p:cNvSpPr txBox="1"/>
          <p:nvPr/>
        </p:nvSpPr>
        <p:spPr>
          <a:xfrm>
            <a:off x="4965593" y="4833377"/>
            <a:ext cx="1548594" cy="307777"/>
          </a:xfrm>
          <a:prstGeom prst="rect">
            <a:avLst/>
          </a:prstGeom>
          <a:noFill/>
        </p:spPr>
        <p:txBody>
          <a:bodyPr wrap="square" rtlCol="0">
            <a:spAutoFit/>
          </a:bodyPr>
          <a:lstStyle/>
          <a:p>
            <a:r>
              <a:rPr lang="en-US" sz="1400" dirty="0"/>
              <a:t>Response </a:t>
            </a:r>
            <a:endParaRPr lang="en-IN" sz="1400" dirty="0"/>
          </a:p>
        </p:txBody>
      </p:sp>
      <p:sp>
        <p:nvSpPr>
          <p:cNvPr id="23" name="TextBox 22">
            <a:extLst>
              <a:ext uri="{FF2B5EF4-FFF2-40B4-BE49-F238E27FC236}">
                <a16:creationId xmlns:a16="http://schemas.microsoft.com/office/drawing/2014/main" id="{313E6DB6-E096-4624-9018-C02C92A973C4}"/>
              </a:ext>
            </a:extLst>
          </p:cNvPr>
          <p:cNvSpPr txBox="1"/>
          <p:nvPr/>
        </p:nvSpPr>
        <p:spPr>
          <a:xfrm>
            <a:off x="5128745" y="2507871"/>
            <a:ext cx="1548594" cy="307777"/>
          </a:xfrm>
          <a:prstGeom prst="rect">
            <a:avLst/>
          </a:prstGeom>
          <a:noFill/>
        </p:spPr>
        <p:txBody>
          <a:bodyPr wrap="square" rtlCol="0">
            <a:spAutoFit/>
          </a:bodyPr>
          <a:lstStyle/>
          <a:p>
            <a:r>
              <a:rPr lang="en-US" sz="1400" dirty="0"/>
              <a:t>Response </a:t>
            </a:r>
            <a:endParaRPr lang="en-IN" sz="1400" dirty="0"/>
          </a:p>
        </p:txBody>
      </p:sp>
      <p:sp>
        <p:nvSpPr>
          <p:cNvPr id="24" name="TextBox 23">
            <a:extLst>
              <a:ext uri="{FF2B5EF4-FFF2-40B4-BE49-F238E27FC236}">
                <a16:creationId xmlns:a16="http://schemas.microsoft.com/office/drawing/2014/main" id="{4D624D90-D80D-4096-830A-8D1B7395D5DF}"/>
              </a:ext>
            </a:extLst>
          </p:cNvPr>
          <p:cNvSpPr txBox="1"/>
          <p:nvPr/>
        </p:nvSpPr>
        <p:spPr>
          <a:xfrm>
            <a:off x="1708280" y="3510995"/>
            <a:ext cx="1734015" cy="307777"/>
          </a:xfrm>
          <a:prstGeom prst="rect">
            <a:avLst/>
          </a:prstGeom>
          <a:noFill/>
        </p:spPr>
        <p:txBody>
          <a:bodyPr wrap="square" rtlCol="0">
            <a:spAutoFit/>
          </a:bodyPr>
          <a:lstStyle/>
          <a:p>
            <a:r>
              <a:rPr lang="en-US" sz="1400" dirty="0"/>
              <a:t>Send the payment</a:t>
            </a:r>
            <a:endParaRPr lang="en-IN" sz="1400" dirty="0"/>
          </a:p>
        </p:txBody>
      </p:sp>
      <p:sp>
        <p:nvSpPr>
          <p:cNvPr id="25" name="TextBox 24">
            <a:extLst>
              <a:ext uri="{FF2B5EF4-FFF2-40B4-BE49-F238E27FC236}">
                <a16:creationId xmlns:a16="http://schemas.microsoft.com/office/drawing/2014/main" id="{174AC06F-B381-4B50-A7F4-02372F0FCA53}"/>
              </a:ext>
            </a:extLst>
          </p:cNvPr>
          <p:cNvSpPr txBox="1"/>
          <p:nvPr/>
        </p:nvSpPr>
        <p:spPr>
          <a:xfrm>
            <a:off x="5641617" y="3510995"/>
            <a:ext cx="1734015" cy="307777"/>
          </a:xfrm>
          <a:prstGeom prst="rect">
            <a:avLst/>
          </a:prstGeom>
          <a:noFill/>
        </p:spPr>
        <p:txBody>
          <a:bodyPr wrap="square" rtlCol="0">
            <a:spAutoFit/>
          </a:bodyPr>
          <a:lstStyle/>
          <a:p>
            <a:r>
              <a:rPr lang="en-US" sz="1400" dirty="0"/>
              <a:t>Receive the payment</a:t>
            </a:r>
            <a:endParaRPr lang="en-IN" sz="1400" dirty="0"/>
          </a:p>
        </p:txBody>
      </p:sp>
      <p:sp>
        <p:nvSpPr>
          <p:cNvPr id="26" name="TextBox 25">
            <a:extLst>
              <a:ext uri="{FF2B5EF4-FFF2-40B4-BE49-F238E27FC236}">
                <a16:creationId xmlns:a16="http://schemas.microsoft.com/office/drawing/2014/main" id="{44548F75-D25D-4048-9C3B-5ED6A979A668}"/>
              </a:ext>
            </a:extLst>
          </p:cNvPr>
          <p:cNvSpPr txBox="1"/>
          <p:nvPr/>
        </p:nvSpPr>
        <p:spPr>
          <a:xfrm>
            <a:off x="6059763" y="2200093"/>
            <a:ext cx="1548594" cy="307777"/>
          </a:xfrm>
          <a:prstGeom prst="rect">
            <a:avLst/>
          </a:prstGeom>
          <a:noFill/>
        </p:spPr>
        <p:txBody>
          <a:bodyPr wrap="square" rtlCol="0">
            <a:spAutoFit/>
          </a:bodyPr>
          <a:lstStyle/>
          <a:p>
            <a:r>
              <a:rPr lang="en-US" sz="1400" dirty="0"/>
              <a:t>Payment </a:t>
            </a:r>
            <a:r>
              <a:rPr lang="en-US" sz="1400" dirty="0" err="1"/>
              <a:t>db</a:t>
            </a:r>
            <a:r>
              <a:rPr lang="en-US" sz="1400" dirty="0"/>
              <a:t> </a:t>
            </a:r>
            <a:endParaRPr lang="en-IN" sz="1400" dirty="0"/>
          </a:p>
        </p:txBody>
      </p:sp>
      <p:sp>
        <p:nvSpPr>
          <p:cNvPr id="27" name="TextBox 26">
            <a:extLst>
              <a:ext uri="{FF2B5EF4-FFF2-40B4-BE49-F238E27FC236}">
                <a16:creationId xmlns:a16="http://schemas.microsoft.com/office/drawing/2014/main" id="{4878054E-5D4B-435A-A0B3-DC59CD12B417}"/>
              </a:ext>
            </a:extLst>
          </p:cNvPr>
          <p:cNvSpPr txBox="1"/>
          <p:nvPr/>
        </p:nvSpPr>
        <p:spPr>
          <a:xfrm>
            <a:off x="6453933" y="4632947"/>
            <a:ext cx="1548594" cy="307777"/>
          </a:xfrm>
          <a:prstGeom prst="rect">
            <a:avLst/>
          </a:prstGeom>
          <a:noFill/>
        </p:spPr>
        <p:txBody>
          <a:bodyPr wrap="square" rtlCol="0">
            <a:spAutoFit/>
          </a:bodyPr>
          <a:lstStyle/>
          <a:p>
            <a:r>
              <a:rPr lang="en-US" sz="1400" dirty="0"/>
              <a:t>Payment info </a:t>
            </a:r>
            <a:endParaRPr lang="en-IN" sz="1400" dirty="0"/>
          </a:p>
        </p:txBody>
      </p:sp>
      <p:sp>
        <p:nvSpPr>
          <p:cNvPr id="37" name="Flowchart: Internal Storage 36">
            <a:extLst>
              <a:ext uri="{FF2B5EF4-FFF2-40B4-BE49-F238E27FC236}">
                <a16:creationId xmlns:a16="http://schemas.microsoft.com/office/drawing/2014/main" id="{17285B2C-7D89-4CA5-8CD0-92A1C13CFB7D}"/>
              </a:ext>
            </a:extLst>
          </p:cNvPr>
          <p:cNvSpPr/>
          <p:nvPr/>
        </p:nvSpPr>
        <p:spPr>
          <a:xfrm>
            <a:off x="5936226" y="2123320"/>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
        <p:nvSpPr>
          <p:cNvPr id="38" name="Flowchart: Internal Storage 37">
            <a:extLst>
              <a:ext uri="{FF2B5EF4-FFF2-40B4-BE49-F238E27FC236}">
                <a16:creationId xmlns:a16="http://schemas.microsoft.com/office/drawing/2014/main" id="{3C7AF9CB-9105-4B4F-BC3C-6AF1372095A4}"/>
              </a:ext>
            </a:extLst>
          </p:cNvPr>
          <p:cNvSpPr/>
          <p:nvPr/>
        </p:nvSpPr>
        <p:spPr>
          <a:xfrm>
            <a:off x="6353622" y="4558554"/>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3463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A6B3-590C-4267-ACA6-54A4ED0CE4EF}"/>
              </a:ext>
            </a:extLst>
          </p:cNvPr>
          <p:cNvSpPr>
            <a:spLocks noGrp="1"/>
          </p:cNvSpPr>
          <p:nvPr>
            <p:ph type="title"/>
          </p:nvPr>
        </p:nvSpPr>
        <p:spPr>
          <a:xfrm>
            <a:off x="926973" y="2679192"/>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Data Dictionary</a:t>
            </a:r>
          </a:p>
        </p:txBody>
      </p:sp>
    </p:spTree>
    <p:extLst>
      <p:ext uri="{BB962C8B-B14F-4D97-AF65-F5344CB8AC3E}">
        <p14:creationId xmlns:p14="http://schemas.microsoft.com/office/powerpoint/2010/main" val="2670668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1069-6263-4E36-87BF-A00F56FF0B21}"/>
              </a:ext>
            </a:extLst>
          </p:cNvPr>
          <p:cNvSpPr>
            <a:spLocks noGrp="1"/>
          </p:cNvSpPr>
          <p:nvPr>
            <p:ph type="title"/>
          </p:nvPr>
        </p:nvSpPr>
        <p:spPr>
          <a:xfrm>
            <a:off x="1344929" y="762000"/>
            <a:ext cx="6377940" cy="129302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Registration Customer</a:t>
            </a:r>
          </a:p>
        </p:txBody>
      </p:sp>
      <p:graphicFrame>
        <p:nvGraphicFramePr>
          <p:cNvPr id="5" name="Content Placeholder 4">
            <a:extLst>
              <a:ext uri="{FF2B5EF4-FFF2-40B4-BE49-F238E27FC236}">
                <a16:creationId xmlns:a16="http://schemas.microsoft.com/office/drawing/2014/main" id="{2F04510E-18BD-4340-905F-0E45AB7B0829}"/>
              </a:ext>
            </a:extLst>
          </p:cNvPr>
          <p:cNvGraphicFramePr>
            <a:graphicFrameLocks noGrp="1"/>
          </p:cNvGraphicFramePr>
          <p:nvPr>
            <p:ph idx="1"/>
            <p:extLst>
              <p:ext uri="{D42A27DB-BD31-4B8C-83A1-F6EECF244321}">
                <p14:modId xmlns:p14="http://schemas.microsoft.com/office/powerpoint/2010/main" val="3807193910"/>
              </p:ext>
            </p:extLst>
          </p:nvPr>
        </p:nvGraphicFramePr>
        <p:xfrm>
          <a:off x="457200" y="2286000"/>
          <a:ext cx="8153399" cy="3098268"/>
        </p:xfrm>
        <a:graphic>
          <a:graphicData uri="http://schemas.openxmlformats.org/drawingml/2006/table">
            <a:tbl>
              <a:tblPr firstRow="1" firstCol="1" bandRow="1">
                <a:tableStyleId>{5C22544A-7EE6-4342-B048-85BDC9FD1C3A}</a:tableStyleId>
              </a:tblPr>
              <a:tblGrid>
                <a:gridCol w="703216">
                  <a:extLst>
                    <a:ext uri="{9D8B030D-6E8A-4147-A177-3AD203B41FA5}">
                      <a16:colId xmlns:a16="http://schemas.microsoft.com/office/drawing/2014/main" val="2121119397"/>
                    </a:ext>
                  </a:extLst>
                </a:gridCol>
                <a:gridCol w="1195467">
                  <a:extLst>
                    <a:ext uri="{9D8B030D-6E8A-4147-A177-3AD203B41FA5}">
                      <a16:colId xmlns:a16="http://schemas.microsoft.com/office/drawing/2014/main" val="2116117509"/>
                    </a:ext>
                  </a:extLst>
                </a:gridCol>
                <a:gridCol w="1195467">
                  <a:extLst>
                    <a:ext uri="{9D8B030D-6E8A-4147-A177-3AD203B41FA5}">
                      <a16:colId xmlns:a16="http://schemas.microsoft.com/office/drawing/2014/main" val="2085329550"/>
                    </a:ext>
                  </a:extLst>
                </a:gridCol>
                <a:gridCol w="1195467">
                  <a:extLst>
                    <a:ext uri="{9D8B030D-6E8A-4147-A177-3AD203B41FA5}">
                      <a16:colId xmlns:a16="http://schemas.microsoft.com/office/drawing/2014/main" val="2052320199"/>
                    </a:ext>
                  </a:extLst>
                </a:gridCol>
                <a:gridCol w="984503">
                  <a:extLst>
                    <a:ext uri="{9D8B030D-6E8A-4147-A177-3AD203B41FA5}">
                      <a16:colId xmlns:a16="http://schemas.microsoft.com/office/drawing/2014/main" val="393669175"/>
                    </a:ext>
                  </a:extLst>
                </a:gridCol>
                <a:gridCol w="2879279">
                  <a:extLst>
                    <a:ext uri="{9D8B030D-6E8A-4147-A177-3AD203B41FA5}">
                      <a16:colId xmlns:a16="http://schemas.microsoft.com/office/drawing/2014/main" val="3034939609"/>
                    </a:ext>
                  </a:extLst>
                </a:gridCol>
              </a:tblGrid>
              <a:tr h="604528">
                <a:tc>
                  <a:txBody>
                    <a:bodyPr/>
                    <a:lstStyle/>
                    <a:p>
                      <a:pPr marL="0" marR="0">
                        <a:lnSpc>
                          <a:spcPct val="115000"/>
                        </a:lnSpc>
                        <a:spcBef>
                          <a:spcPts val="0"/>
                        </a:spcBef>
                        <a:spcAft>
                          <a:spcPts val="0"/>
                        </a:spcAft>
                      </a:pPr>
                      <a:r>
                        <a:rPr lang="en-US" sz="1600" dirty="0" err="1">
                          <a:effectLst/>
                        </a:rPr>
                        <a:t>Sr.No</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nSpc>
                          <a:spcPct val="115000"/>
                        </a:lnSpc>
                        <a:spcBef>
                          <a:spcPts val="0"/>
                        </a:spcBef>
                        <a:spcAft>
                          <a:spcPts val="0"/>
                        </a:spcAft>
                      </a:pPr>
                      <a:r>
                        <a:rPr lang="en-US" sz="1600">
                          <a:effectLst/>
                        </a:rPr>
                        <a:t>Field Name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Data Type</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Size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Key</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Description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4059724860"/>
                  </a:ext>
                </a:extLst>
              </a:tr>
              <a:tr h="302264">
                <a:tc>
                  <a:txBody>
                    <a:bodyPr/>
                    <a:lstStyle/>
                    <a:p>
                      <a:pPr marL="0" marR="0" algn="ctr">
                        <a:lnSpc>
                          <a:spcPct val="115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Id</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integer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20</a:t>
                      </a:r>
                    </a:p>
                  </a:txBody>
                  <a:tcPr marL="51435" marR="51435" marT="0" marB="0"/>
                </a:tc>
                <a:tc>
                  <a:txBody>
                    <a:bodyPr/>
                    <a:lstStyle/>
                    <a:p>
                      <a:pPr marL="0" marR="0" algn="ctr">
                        <a:lnSpc>
                          <a:spcPct val="115000"/>
                        </a:lnSpc>
                        <a:spcBef>
                          <a:spcPts val="0"/>
                        </a:spcBef>
                        <a:spcAft>
                          <a:spcPts val="0"/>
                        </a:spcAft>
                      </a:pPr>
                      <a:r>
                        <a:rPr lang="en-US" sz="1600">
                          <a:effectLst/>
                        </a:rPr>
                        <a:t>PK</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Auto increment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793980997"/>
                  </a:ext>
                </a:extLst>
              </a:tr>
              <a:tr h="377830">
                <a:tc>
                  <a:txBody>
                    <a:bodyPr/>
                    <a:lstStyle/>
                    <a:p>
                      <a:pPr marL="0" marR="0" algn="ctr">
                        <a:lnSpc>
                          <a:spcPct val="115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name</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a:effectLst/>
                        </a:rPr>
                        <a:t>NN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Customer Name</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174833521"/>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3</a:t>
                      </a:r>
                    </a:p>
                  </a:txBody>
                  <a:tcPr marL="51435" marR="51435" marT="0" marB="0"/>
                </a:tc>
                <a:tc>
                  <a:txBody>
                    <a:bodyPr/>
                    <a:lstStyle/>
                    <a:p>
                      <a:pPr marL="0" marR="0" algn="ctr">
                        <a:lnSpc>
                          <a:spcPct val="115000"/>
                        </a:lnSpc>
                        <a:spcBef>
                          <a:spcPts val="0"/>
                        </a:spcBef>
                        <a:spcAft>
                          <a:spcPts val="0"/>
                        </a:spcAft>
                      </a:pPr>
                      <a:r>
                        <a:rPr lang="en-US" sz="1600" dirty="0">
                          <a:effectLst/>
                        </a:rPr>
                        <a:t>Email</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dirty="0">
                          <a:effectLst/>
                        </a:rPr>
                        <a:t>NN</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Email Id of Customer </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204122989"/>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4</a:t>
                      </a:r>
                    </a:p>
                  </a:txBody>
                  <a:tcPr marL="51435" marR="51435" marT="0" marB="0"/>
                </a:tc>
                <a:tc>
                  <a:txBody>
                    <a:bodyPr/>
                    <a:lstStyle/>
                    <a:p>
                      <a:pPr marL="0" marR="0" algn="ctr">
                        <a:lnSpc>
                          <a:spcPct val="115000"/>
                        </a:lnSpc>
                        <a:spcBef>
                          <a:spcPts val="0"/>
                        </a:spcBef>
                        <a:spcAft>
                          <a:spcPts val="0"/>
                        </a:spcAft>
                      </a:pPr>
                      <a:r>
                        <a:rPr lang="en-US" sz="1600" dirty="0" err="1">
                          <a:effectLst/>
                        </a:rPr>
                        <a:t>user_type</a:t>
                      </a:r>
                      <a:endParaRPr lang="en-US" sz="1600" dirty="0">
                        <a:effectLst/>
                      </a:endParaRP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dirty="0">
                          <a:effectLst/>
                        </a:rPr>
                        <a:t>NN</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Type of Customer </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816280845"/>
                  </a:ext>
                </a:extLst>
              </a:tr>
              <a:tr h="302264">
                <a:tc>
                  <a:txBody>
                    <a:bodyPr/>
                    <a:lstStyle/>
                    <a:p>
                      <a:pPr marL="0" marR="0" algn="ctr">
                        <a:lnSpc>
                          <a:spcPct val="115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phone</a:t>
                      </a: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dirty="0">
                          <a:effectLst/>
                        </a:rPr>
                        <a:t>NN</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Mobile</a:t>
                      </a:r>
                      <a:r>
                        <a:rPr lang="en-US" sz="1600" baseline="0" dirty="0">
                          <a:effectLst/>
                        </a:rPr>
                        <a:t> no</a:t>
                      </a:r>
                      <a:r>
                        <a:rPr lang="en-US" sz="1600" dirty="0">
                          <a:effectLst/>
                        </a:rPr>
                        <a:t> of Customer </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138653604"/>
                  </a:ext>
                </a:extLst>
              </a:tr>
              <a:tr h="302264">
                <a:tc>
                  <a:txBody>
                    <a:bodyPr/>
                    <a:lstStyle/>
                    <a:p>
                      <a:pPr marL="0" marR="0" algn="ctr">
                        <a:lnSpc>
                          <a:spcPct val="115000"/>
                        </a:lnSpc>
                        <a:spcBef>
                          <a:spcPts val="0"/>
                        </a:spcBef>
                        <a:spcAft>
                          <a:spcPts val="0"/>
                        </a:spcAft>
                      </a:pPr>
                      <a:r>
                        <a:rPr lang="en-US" sz="1600">
                          <a:effectLst/>
                        </a:rPr>
                        <a:t>6</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a:solidFill>
                            <a:schemeClr val="dk1"/>
                          </a:solidFill>
                          <a:latin typeface="+mn-lt"/>
                          <a:ea typeface="+mn-ea"/>
                          <a:cs typeface="+mn-cs"/>
                        </a:rPr>
                        <a:t>address</a:t>
                      </a:r>
                      <a:endParaRPr lang="en-US" sz="16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err="1">
                          <a:effectLst/>
                        </a:rPr>
                        <a:t>varchar</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a:effectLst/>
                        </a:rPr>
                        <a:t>NN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Customer’s Address</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125680937"/>
                  </a:ext>
                </a:extLst>
              </a:tr>
              <a:tr h="604528">
                <a:tc>
                  <a:txBody>
                    <a:bodyPr/>
                    <a:lstStyle/>
                    <a:p>
                      <a:pPr marL="0" marR="0" algn="ctr">
                        <a:lnSpc>
                          <a:spcPct val="115000"/>
                        </a:lnSpc>
                        <a:spcBef>
                          <a:spcPts val="0"/>
                        </a:spcBef>
                        <a:spcAft>
                          <a:spcPts val="0"/>
                        </a:spcAft>
                      </a:pPr>
                      <a:r>
                        <a:rPr lang="en-US" sz="1600" dirty="0">
                          <a:effectLst/>
                        </a:rPr>
                        <a:t>7</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a:solidFill>
                            <a:schemeClr val="dk1"/>
                          </a:solidFill>
                          <a:latin typeface="+mn-lt"/>
                          <a:ea typeface="+mn-ea"/>
                          <a:cs typeface="+mn-cs"/>
                        </a:rPr>
                        <a:t>password</a:t>
                      </a:r>
                      <a:endParaRPr lang="en-US" sz="16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a:effectLst/>
                        </a:rPr>
                        <a:t>NN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Password</a:t>
                      </a:r>
                      <a:r>
                        <a:rPr lang="en-US" sz="1600" baseline="0" dirty="0">
                          <a:effectLst/>
                        </a:rPr>
                        <a:t> of </a:t>
                      </a:r>
                      <a:r>
                        <a:rPr lang="en-US" sz="1600" dirty="0">
                          <a:effectLst/>
                        </a:rPr>
                        <a:t>Customer</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622497229"/>
                  </a:ext>
                </a:extLst>
              </a:tr>
            </a:tbl>
          </a:graphicData>
        </a:graphic>
      </p:graphicFrame>
    </p:spTree>
    <p:extLst>
      <p:ext uri="{BB962C8B-B14F-4D97-AF65-F5344CB8AC3E}">
        <p14:creationId xmlns:p14="http://schemas.microsoft.com/office/powerpoint/2010/main" val="2824775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1069-6263-4E36-87BF-A00F56FF0B21}"/>
              </a:ext>
            </a:extLst>
          </p:cNvPr>
          <p:cNvSpPr>
            <a:spLocks noGrp="1"/>
          </p:cNvSpPr>
          <p:nvPr>
            <p:ph type="title"/>
          </p:nvPr>
        </p:nvSpPr>
        <p:spPr>
          <a:xfrm>
            <a:off x="1219200" y="762000"/>
            <a:ext cx="6377940" cy="129302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Registration Admin</a:t>
            </a:r>
          </a:p>
        </p:txBody>
      </p:sp>
      <p:graphicFrame>
        <p:nvGraphicFramePr>
          <p:cNvPr id="5" name="Content Placeholder 4">
            <a:extLst>
              <a:ext uri="{FF2B5EF4-FFF2-40B4-BE49-F238E27FC236}">
                <a16:creationId xmlns:a16="http://schemas.microsoft.com/office/drawing/2014/main" id="{2F04510E-18BD-4340-905F-0E45AB7B0829}"/>
              </a:ext>
            </a:extLst>
          </p:cNvPr>
          <p:cNvGraphicFramePr>
            <a:graphicFrameLocks noGrp="1"/>
          </p:cNvGraphicFramePr>
          <p:nvPr>
            <p:ph idx="1"/>
            <p:extLst>
              <p:ext uri="{D42A27DB-BD31-4B8C-83A1-F6EECF244321}">
                <p14:modId xmlns:p14="http://schemas.microsoft.com/office/powerpoint/2010/main" val="3807193910"/>
              </p:ext>
            </p:extLst>
          </p:nvPr>
        </p:nvGraphicFramePr>
        <p:xfrm>
          <a:off x="457200" y="2286000"/>
          <a:ext cx="8153399" cy="3363407"/>
        </p:xfrm>
        <a:graphic>
          <a:graphicData uri="http://schemas.openxmlformats.org/drawingml/2006/table">
            <a:tbl>
              <a:tblPr firstRow="1" firstCol="1" bandRow="1">
                <a:tableStyleId>{5C22544A-7EE6-4342-B048-85BDC9FD1C3A}</a:tableStyleId>
              </a:tblPr>
              <a:tblGrid>
                <a:gridCol w="703216">
                  <a:extLst>
                    <a:ext uri="{9D8B030D-6E8A-4147-A177-3AD203B41FA5}">
                      <a16:colId xmlns:a16="http://schemas.microsoft.com/office/drawing/2014/main" val="2121119397"/>
                    </a:ext>
                  </a:extLst>
                </a:gridCol>
                <a:gridCol w="1195467">
                  <a:extLst>
                    <a:ext uri="{9D8B030D-6E8A-4147-A177-3AD203B41FA5}">
                      <a16:colId xmlns:a16="http://schemas.microsoft.com/office/drawing/2014/main" val="2116117509"/>
                    </a:ext>
                  </a:extLst>
                </a:gridCol>
                <a:gridCol w="1195467">
                  <a:extLst>
                    <a:ext uri="{9D8B030D-6E8A-4147-A177-3AD203B41FA5}">
                      <a16:colId xmlns:a16="http://schemas.microsoft.com/office/drawing/2014/main" val="2085329550"/>
                    </a:ext>
                  </a:extLst>
                </a:gridCol>
                <a:gridCol w="1195467">
                  <a:extLst>
                    <a:ext uri="{9D8B030D-6E8A-4147-A177-3AD203B41FA5}">
                      <a16:colId xmlns:a16="http://schemas.microsoft.com/office/drawing/2014/main" val="2052320199"/>
                    </a:ext>
                  </a:extLst>
                </a:gridCol>
                <a:gridCol w="984503">
                  <a:extLst>
                    <a:ext uri="{9D8B030D-6E8A-4147-A177-3AD203B41FA5}">
                      <a16:colId xmlns:a16="http://schemas.microsoft.com/office/drawing/2014/main" val="393669175"/>
                    </a:ext>
                  </a:extLst>
                </a:gridCol>
                <a:gridCol w="2879279">
                  <a:extLst>
                    <a:ext uri="{9D8B030D-6E8A-4147-A177-3AD203B41FA5}">
                      <a16:colId xmlns:a16="http://schemas.microsoft.com/office/drawing/2014/main" val="3034939609"/>
                    </a:ext>
                  </a:extLst>
                </a:gridCol>
              </a:tblGrid>
              <a:tr h="604528">
                <a:tc>
                  <a:txBody>
                    <a:bodyPr/>
                    <a:lstStyle/>
                    <a:p>
                      <a:pPr marL="0" marR="0">
                        <a:lnSpc>
                          <a:spcPct val="115000"/>
                        </a:lnSpc>
                        <a:spcBef>
                          <a:spcPts val="0"/>
                        </a:spcBef>
                        <a:spcAft>
                          <a:spcPts val="0"/>
                        </a:spcAft>
                      </a:pPr>
                      <a:r>
                        <a:rPr lang="en-US" sz="1600" dirty="0" err="1">
                          <a:effectLst/>
                        </a:rPr>
                        <a:t>Sr.No</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nSpc>
                          <a:spcPct val="115000"/>
                        </a:lnSpc>
                        <a:spcBef>
                          <a:spcPts val="0"/>
                        </a:spcBef>
                        <a:spcAft>
                          <a:spcPts val="0"/>
                        </a:spcAft>
                      </a:pPr>
                      <a:r>
                        <a:rPr lang="en-US" sz="1600">
                          <a:effectLst/>
                        </a:rPr>
                        <a:t>Field Name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Data Type</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Size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Key</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Description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4059724860"/>
                  </a:ext>
                </a:extLst>
              </a:tr>
              <a:tr h="302264">
                <a:tc>
                  <a:txBody>
                    <a:bodyPr/>
                    <a:lstStyle/>
                    <a:p>
                      <a:pPr marL="0" marR="0" algn="ctr">
                        <a:lnSpc>
                          <a:spcPct val="115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Id</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integer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20</a:t>
                      </a:r>
                    </a:p>
                  </a:txBody>
                  <a:tcPr marL="51435" marR="51435" marT="0" marB="0"/>
                </a:tc>
                <a:tc>
                  <a:txBody>
                    <a:bodyPr/>
                    <a:lstStyle/>
                    <a:p>
                      <a:pPr marL="0" marR="0" algn="ctr">
                        <a:lnSpc>
                          <a:spcPct val="115000"/>
                        </a:lnSpc>
                        <a:spcBef>
                          <a:spcPts val="0"/>
                        </a:spcBef>
                        <a:spcAft>
                          <a:spcPts val="0"/>
                        </a:spcAft>
                      </a:pPr>
                      <a:r>
                        <a:rPr lang="en-US" sz="1600">
                          <a:effectLst/>
                        </a:rPr>
                        <a:t>PK</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Auto increment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793980997"/>
                  </a:ext>
                </a:extLst>
              </a:tr>
              <a:tr h="377830">
                <a:tc>
                  <a:txBody>
                    <a:bodyPr/>
                    <a:lstStyle/>
                    <a:p>
                      <a:pPr marL="0" marR="0" algn="ctr">
                        <a:lnSpc>
                          <a:spcPct val="115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name</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a:effectLst/>
                        </a:rPr>
                        <a:t>NN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Admin Name</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174833521"/>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3</a:t>
                      </a:r>
                    </a:p>
                  </a:txBody>
                  <a:tcPr marL="51435" marR="51435" marT="0" marB="0"/>
                </a:tc>
                <a:tc>
                  <a:txBody>
                    <a:bodyPr/>
                    <a:lstStyle/>
                    <a:p>
                      <a:pPr marL="0" marR="0" algn="ctr">
                        <a:lnSpc>
                          <a:spcPct val="115000"/>
                        </a:lnSpc>
                        <a:spcBef>
                          <a:spcPts val="0"/>
                        </a:spcBef>
                        <a:spcAft>
                          <a:spcPts val="0"/>
                        </a:spcAft>
                      </a:pPr>
                      <a:r>
                        <a:rPr lang="en-US" sz="1600" dirty="0">
                          <a:effectLst/>
                        </a:rPr>
                        <a:t>Email</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dirty="0">
                          <a:effectLst/>
                        </a:rPr>
                        <a:t>NN</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Email Id of Admin</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204122989"/>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4</a:t>
                      </a:r>
                    </a:p>
                  </a:txBody>
                  <a:tcPr marL="51435" marR="51435" marT="0" marB="0"/>
                </a:tc>
                <a:tc>
                  <a:txBody>
                    <a:bodyPr/>
                    <a:lstStyle/>
                    <a:p>
                      <a:pPr marL="0" marR="0" algn="ctr">
                        <a:lnSpc>
                          <a:spcPct val="115000"/>
                        </a:lnSpc>
                        <a:spcBef>
                          <a:spcPts val="0"/>
                        </a:spcBef>
                        <a:spcAft>
                          <a:spcPts val="0"/>
                        </a:spcAft>
                      </a:pPr>
                      <a:r>
                        <a:rPr lang="en-US" sz="1600" dirty="0" err="1">
                          <a:effectLst/>
                        </a:rPr>
                        <a:t>user_type</a:t>
                      </a:r>
                      <a:endParaRPr lang="en-US" sz="1600" dirty="0">
                        <a:effectLst/>
                      </a:endParaRP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dirty="0">
                          <a:effectLst/>
                        </a:rPr>
                        <a:t>NN</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Type of Customer (1 for</a:t>
                      </a:r>
                      <a:r>
                        <a:rPr lang="en-US" sz="1600" baseline="0" dirty="0">
                          <a:effectLst/>
                        </a:rPr>
                        <a:t> </a:t>
                      </a:r>
                      <a:r>
                        <a:rPr lang="en-US" sz="1600" dirty="0">
                          <a:effectLst/>
                        </a:rPr>
                        <a:t>Admin)</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816280845"/>
                  </a:ext>
                </a:extLst>
              </a:tr>
              <a:tr h="302264">
                <a:tc>
                  <a:txBody>
                    <a:bodyPr/>
                    <a:lstStyle/>
                    <a:p>
                      <a:pPr marL="0" marR="0" algn="ctr">
                        <a:lnSpc>
                          <a:spcPct val="115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phone</a:t>
                      </a: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dirty="0">
                          <a:effectLst/>
                        </a:rPr>
                        <a:t>NN</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Mobile</a:t>
                      </a:r>
                      <a:r>
                        <a:rPr lang="en-US" sz="1600" baseline="0" dirty="0">
                          <a:effectLst/>
                        </a:rPr>
                        <a:t> no</a:t>
                      </a:r>
                      <a:r>
                        <a:rPr lang="en-US" sz="1600" dirty="0">
                          <a:effectLst/>
                        </a:rPr>
                        <a:t> of Admin </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138653604"/>
                  </a:ext>
                </a:extLst>
              </a:tr>
              <a:tr h="302264">
                <a:tc>
                  <a:txBody>
                    <a:bodyPr/>
                    <a:lstStyle/>
                    <a:p>
                      <a:pPr marL="0" marR="0" algn="ctr">
                        <a:lnSpc>
                          <a:spcPct val="115000"/>
                        </a:lnSpc>
                        <a:spcBef>
                          <a:spcPts val="0"/>
                        </a:spcBef>
                        <a:spcAft>
                          <a:spcPts val="0"/>
                        </a:spcAft>
                      </a:pPr>
                      <a:r>
                        <a:rPr lang="en-US" sz="1600">
                          <a:effectLst/>
                        </a:rPr>
                        <a:t>6</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a:solidFill>
                            <a:schemeClr val="dk1"/>
                          </a:solidFill>
                          <a:latin typeface="+mn-lt"/>
                          <a:ea typeface="+mn-ea"/>
                          <a:cs typeface="+mn-cs"/>
                        </a:rPr>
                        <a:t>address</a:t>
                      </a:r>
                      <a:endParaRPr lang="en-US" sz="16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err="1">
                          <a:effectLst/>
                        </a:rPr>
                        <a:t>varchar</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a:effectLst/>
                        </a:rPr>
                        <a:t>NN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err="1">
                          <a:effectLst/>
                        </a:rPr>
                        <a:t>Admin’s</a:t>
                      </a:r>
                      <a:r>
                        <a:rPr lang="en-US" sz="1600" dirty="0">
                          <a:effectLst/>
                        </a:rPr>
                        <a:t> Address</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125680937"/>
                  </a:ext>
                </a:extLst>
              </a:tr>
              <a:tr h="604528">
                <a:tc>
                  <a:txBody>
                    <a:bodyPr/>
                    <a:lstStyle/>
                    <a:p>
                      <a:pPr marL="0" marR="0" algn="ctr">
                        <a:lnSpc>
                          <a:spcPct val="115000"/>
                        </a:lnSpc>
                        <a:spcBef>
                          <a:spcPts val="0"/>
                        </a:spcBef>
                        <a:spcAft>
                          <a:spcPts val="0"/>
                        </a:spcAft>
                      </a:pPr>
                      <a:r>
                        <a:rPr lang="en-US" sz="1600" dirty="0">
                          <a:effectLst/>
                        </a:rPr>
                        <a:t>7</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a:solidFill>
                            <a:schemeClr val="dk1"/>
                          </a:solidFill>
                          <a:latin typeface="+mn-lt"/>
                          <a:ea typeface="+mn-ea"/>
                          <a:cs typeface="+mn-cs"/>
                        </a:rPr>
                        <a:t>password</a:t>
                      </a:r>
                      <a:endParaRPr lang="en-US" sz="16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varchar</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600">
                          <a:effectLst/>
                        </a:rPr>
                        <a:t>NN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rPr>
                        <a:t>Password</a:t>
                      </a:r>
                      <a:r>
                        <a:rPr lang="en-US" sz="1600" baseline="0" dirty="0">
                          <a:effectLst/>
                        </a:rPr>
                        <a:t> of Admin</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622497229"/>
                  </a:ext>
                </a:extLst>
              </a:tr>
            </a:tbl>
          </a:graphicData>
        </a:graphic>
      </p:graphicFrame>
    </p:spTree>
    <p:extLst>
      <p:ext uri="{BB962C8B-B14F-4D97-AF65-F5344CB8AC3E}">
        <p14:creationId xmlns:p14="http://schemas.microsoft.com/office/powerpoint/2010/main" val="2824775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4ECF-795D-438F-BC13-D9C4D17E9BBF}"/>
              </a:ext>
            </a:extLst>
          </p:cNvPr>
          <p:cNvSpPr>
            <a:spLocks noGrp="1"/>
          </p:cNvSpPr>
          <p:nvPr>
            <p:ph type="title"/>
          </p:nvPr>
        </p:nvSpPr>
        <p:spPr>
          <a:xfrm>
            <a:off x="1233122" y="838200"/>
            <a:ext cx="6377940" cy="129302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Admin Login</a:t>
            </a:r>
          </a:p>
        </p:txBody>
      </p:sp>
      <p:graphicFrame>
        <p:nvGraphicFramePr>
          <p:cNvPr id="4" name="Content Placeholder 3">
            <a:extLst>
              <a:ext uri="{FF2B5EF4-FFF2-40B4-BE49-F238E27FC236}">
                <a16:creationId xmlns:a16="http://schemas.microsoft.com/office/drawing/2014/main" id="{65956E69-F377-4A9B-BD23-48BF2580F36A}"/>
              </a:ext>
            </a:extLst>
          </p:cNvPr>
          <p:cNvGraphicFramePr>
            <a:graphicFrameLocks noGrp="1"/>
          </p:cNvGraphicFramePr>
          <p:nvPr>
            <p:ph idx="1"/>
            <p:extLst>
              <p:ext uri="{D42A27DB-BD31-4B8C-83A1-F6EECF244321}">
                <p14:modId xmlns:p14="http://schemas.microsoft.com/office/powerpoint/2010/main" val="768802064"/>
              </p:ext>
            </p:extLst>
          </p:nvPr>
        </p:nvGraphicFramePr>
        <p:xfrm>
          <a:off x="1233122" y="2558563"/>
          <a:ext cx="6594232" cy="2475210"/>
        </p:xfrm>
        <a:graphic>
          <a:graphicData uri="http://schemas.openxmlformats.org/drawingml/2006/table">
            <a:tbl>
              <a:tblPr firstRow="1" firstCol="1" bandRow="1">
                <a:tableStyleId>{5C22544A-7EE6-4342-B048-85BDC9FD1C3A}</a:tableStyleId>
              </a:tblPr>
              <a:tblGrid>
                <a:gridCol w="700273">
                  <a:extLst>
                    <a:ext uri="{9D8B030D-6E8A-4147-A177-3AD203B41FA5}">
                      <a16:colId xmlns:a16="http://schemas.microsoft.com/office/drawing/2014/main" val="3558104333"/>
                    </a:ext>
                  </a:extLst>
                </a:gridCol>
                <a:gridCol w="1108765">
                  <a:extLst>
                    <a:ext uri="{9D8B030D-6E8A-4147-A177-3AD203B41FA5}">
                      <a16:colId xmlns:a16="http://schemas.microsoft.com/office/drawing/2014/main" val="403964334"/>
                    </a:ext>
                  </a:extLst>
                </a:gridCol>
                <a:gridCol w="992052">
                  <a:extLst>
                    <a:ext uri="{9D8B030D-6E8A-4147-A177-3AD203B41FA5}">
                      <a16:colId xmlns:a16="http://schemas.microsoft.com/office/drawing/2014/main" val="4049427886"/>
                    </a:ext>
                  </a:extLst>
                </a:gridCol>
                <a:gridCol w="816984">
                  <a:extLst>
                    <a:ext uri="{9D8B030D-6E8A-4147-A177-3AD203B41FA5}">
                      <a16:colId xmlns:a16="http://schemas.microsoft.com/office/drawing/2014/main" val="4005312928"/>
                    </a:ext>
                  </a:extLst>
                </a:gridCol>
                <a:gridCol w="700273">
                  <a:extLst>
                    <a:ext uri="{9D8B030D-6E8A-4147-A177-3AD203B41FA5}">
                      <a16:colId xmlns:a16="http://schemas.microsoft.com/office/drawing/2014/main" val="3619886056"/>
                    </a:ext>
                  </a:extLst>
                </a:gridCol>
                <a:gridCol w="2275885">
                  <a:extLst>
                    <a:ext uri="{9D8B030D-6E8A-4147-A177-3AD203B41FA5}">
                      <a16:colId xmlns:a16="http://schemas.microsoft.com/office/drawing/2014/main" val="2044726083"/>
                    </a:ext>
                  </a:extLst>
                </a:gridCol>
              </a:tblGrid>
              <a:tr h="606669">
                <a:tc>
                  <a:txBody>
                    <a:bodyPr/>
                    <a:lstStyle/>
                    <a:p>
                      <a:pPr marL="0" marR="0" algn="ctr">
                        <a:lnSpc>
                          <a:spcPct val="115000"/>
                        </a:lnSpc>
                        <a:spcBef>
                          <a:spcPts val="0"/>
                        </a:spcBef>
                        <a:spcAft>
                          <a:spcPts val="0"/>
                        </a:spcAft>
                      </a:pPr>
                      <a:r>
                        <a:rPr lang="en-US" sz="1800" dirty="0" err="1">
                          <a:effectLst/>
                        </a:rPr>
                        <a:t>Sr.No</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Field Name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Data Type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Size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Key</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Description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803666278"/>
                  </a:ext>
                </a:extLst>
              </a:tr>
              <a:tr h="606669">
                <a:tc>
                  <a:txBody>
                    <a:bodyPr/>
                    <a:lstStyle/>
                    <a:p>
                      <a:pPr marL="0" marR="0" algn="ctr">
                        <a:lnSpc>
                          <a:spcPct val="115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id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Integer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PK</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Auto increment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886653572"/>
                  </a:ext>
                </a:extLst>
              </a:tr>
              <a:tr h="606669">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2</a:t>
                      </a:r>
                    </a:p>
                  </a:txBody>
                  <a:tcPr marL="51435" marR="51435" marT="0" marB="0"/>
                </a:tc>
                <a:tc>
                  <a:txBody>
                    <a:bodyPr/>
                    <a:lstStyle/>
                    <a:p>
                      <a:pPr marL="0" marR="0" algn="ctr">
                        <a:lnSpc>
                          <a:spcPct val="115000"/>
                        </a:lnSpc>
                        <a:spcBef>
                          <a:spcPts val="0"/>
                        </a:spcBef>
                        <a:spcAft>
                          <a:spcPts val="0"/>
                        </a:spcAft>
                      </a:pPr>
                      <a:r>
                        <a:rPr lang="en-US" sz="1800" dirty="0">
                          <a:effectLst/>
                        </a:rPr>
                        <a:t>email</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err="1">
                          <a:effectLst/>
                        </a:rPr>
                        <a:t>Admin’s</a:t>
                      </a:r>
                      <a:r>
                        <a:rPr lang="en-US" sz="1800" dirty="0">
                          <a:effectLst/>
                        </a:rPr>
                        <a:t> Email</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2531257802"/>
                  </a:ext>
                </a:extLst>
              </a:tr>
              <a:tr h="606669">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3</a:t>
                      </a:r>
                    </a:p>
                  </a:txBody>
                  <a:tcPr marL="51435" marR="51435" marT="0" marB="0"/>
                </a:tc>
                <a:tc>
                  <a:txBody>
                    <a:bodyPr/>
                    <a:lstStyle/>
                    <a:p>
                      <a:pPr marL="0" marR="0" algn="ctr">
                        <a:lnSpc>
                          <a:spcPct val="115000"/>
                        </a:lnSpc>
                        <a:spcBef>
                          <a:spcPts val="0"/>
                        </a:spcBef>
                        <a:spcAft>
                          <a:spcPts val="0"/>
                        </a:spcAft>
                      </a:pPr>
                      <a:r>
                        <a:rPr lang="en-US" sz="1800" dirty="0">
                          <a:effectLst/>
                        </a:rPr>
                        <a:t>password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Password of Admin</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981307464"/>
                  </a:ext>
                </a:extLst>
              </a:tr>
            </a:tbl>
          </a:graphicData>
        </a:graphic>
      </p:graphicFrame>
    </p:spTree>
    <p:extLst>
      <p:ext uri="{BB962C8B-B14F-4D97-AF65-F5344CB8AC3E}">
        <p14:creationId xmlns:p14="http://schemas.microsoft.com/office/powerpoint/2010/main" val="502479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9053E-4006-4BBC-8F98-8E8689CE09A8}"/>
              </a:ext>
            </a:extLst>
          </p:cNvPr>
          <p:cNvSpPr>
            <a:spLocks noGrp="1"/>
          </p:cNvSpPr>
          <p:nvPr>
            <p:ph type="title"/>
          </p:nvPr>
        </p:nvSpPr>
        <p:spPr>
          <a:xfrm>
            <a:off x="1600200" y="914400"/>
            <a:ext cx="6715546" cy="14478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dirty="0">
                <a:latin typeface="BigNoodleTitling" panose="02000708030402040100" pitchFamily="2" charset="0"/>
              </a:rPr>
              <a:t>Amazing online shop</a:t>
            </a:r>
          </a:p>
        </p:txBody>
      </p:sp>
      <p:sp>
        <p:nvSpPr>
          <p:cNvPr id="3" name="Content Placeholder 2">
            <a:extLst>
              <a:ext uri="{FF2B5EF4-FFF2-40B4-BE49-F238E27FC236}">
                <a16:creationId xmlns:a16="http://schemas.microsoft.com/office/drawing/2014/main" id="{7924AE69-94A0-4517-AD39-3D09BC5F2C16}"/>
              </a:ext>
            </a:extLst>
          </p:cNvPr>
          <p:cNvSpPr>
            <a:spLocks noGrp="1"/>
          </p:cNvSpPr>
          <p:nvPr>
            <p:ph idx="1"/>
          </p:nvPr>
        </p:nvSpPr>
        <p:spPr>
          <a:xfrm>
            <a:off x="685800" y="2133600"/>
            <a:ext cx="7290055" cy="4023360"/>
          </a:xfrm>
        </p:spPr>
        <p:txBody>
          <a:bodyPr>
            <a:noAutofit/>
          </a:bodyPr>
          <a:lstStyle/>
          <a:p>
            <a:pPr algn="ctr"/>
            <a:endParaRPr lang="en-US" sz="3200" dirty="0"/>
          </a:p>
          <a:p>
            <a:pPr algn="ctr"/>
            <a:r>
              <a:rPr lang="en-US" sz="3200" dirty="0">
                <a:latin typeface="BigNoodleTitling" panose="02000708030402040100" pitchFamily="2" charset="0"/>
              </a:rPr>
              <a:t>SUBMITTED BY  </a:t>
            </a:r>
          </a:p>
          <a:p>
            <a:pPr algn="ctr"/>
            <a:r>
              <a:rPr lang="en-US" sz="3200" dirty="0">
                <a:latin typeface="BigNoodleTitling" panose="02000708030402040100" pitchFamily="2" charset="0"/>
              </a:rPr>
              <a:t>Students of MCA SEM IV</a:t>
            </a:r>
          </a:p>
          <a:p>
            <a:pPr algn="ctr"/>
            <a:r>
              <a:rPr lang="en-US" sz="3200" dirty="0">
                <a:latin typeface="BigNoodleTitling" panose="02000708030402040100" pitchFamily="2" charset="0"/>
              </a:rPr>
              <a:t>SUBMITTED TO </a:t>
            </a:r>
          </a:p>
          <a:p>
            <a:pPr algn="ctr"/>
            <a:r>
              <a:rPr lang="en-US" sz="3200" dirty="0">
                <a:latin typeface="BigNoodleTitling" panose="02000708030402040100" pitchFamily="2" charset="0"/>
              </a:rPr>
              <a:t>R.B. institute of management Studies</a:t>
            </a:r>
          </a:p>
          <a:p>
            <a:pPr>
              <a:buNone/>
            </a:pPr>
            <a:r>
              <a:rPr lang="en-US" sz="3200" dirty="0"/>
              <a:t> </a:t>
            </a:r>
          </a:p>
        </p:txBody>
      </p:sp>
      <p:sp>
        <p:nvSpPr>
          <p:cNvPr id="4" name="Rectangle 3">
            <a:extLst>
              <a:ext uri="{FF2B5EF4-FFF2-40B4-BE49-F238E27FC236}">
                <a16:creationId xmlns:a16="http://schemas.microsoft.com/office/drawing/2014/main" id="{0DACBA23-8CC1-48B3-B058-ADE9B506B40D}"/>
              </a:ext>
            </a:extLst>
          </p:cNvPr>
          <p:cNvSpPr/>
          <p:nvPr/>
        </p:nvSpPr>
        <p:spPr>
          <a:xfrm>
            <a:off x="85725" y="228600"/>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97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AC1D-E6F1-4873-86DF-98FD04C5B82D}"/>
              </a:ext>
            </a:extLst>
          </p:cNvPr>
          <p:cNvSpPr>
            <a:spLocks noGrp="1"/>
          </p:cNvSpPr>
          <p:nvPr>
            <p:ph type="title"/>
          </p:nvPr>
        </p:nvSpPr>
        <p:spPr>
          <a:xfrm>
            <a:off x="1371600" y="838200"/>
            <a:ext cx="6377940" cy="129302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Product Table</a:t>
            </a:r>
          </a:p>
        </p:txBody>
      </p:sp>
      <p:graphicFrame>
        <p:nvGraphicFramePr>
          <p:cNvPr id="4" name="Content Placeholder 3">
            <a:extLst>
              <a:ext uri="{FF2B5EF4-FFF2-40B4-BE49-F238E27FC236}">
                <a16:creationId xmlns:a16="http://schemas.microsoft.com/office/drawing/2014/main" id="{6F92AC30-58B3-4AC6-A231-3DE2A5D67307}"/>
              </a:ext>
            </a:extLst>
          </p:cNvPr>
          <p:cNvGraphicFramePr>
            <a:graphicFrameLocks noGrp="1"/>
          </p:cNvGraphicFramePr>
          <p:nvPr>
            <p:ph idx="1"/>
            <p:extLst>
              <p:ext uri="{D42A27DB-BD31-4B8C-83A1-F6EECF244321}">
                <p14:modId xmlns:p14="http://schemas.microsoft.com/office/powerpoint/2010/main" val="4069947849"/>
              </p:ext>
            </p:extLst>
          </p:nvPr>
        </p:nvGraphicFramePr>
        <p:xfrm>
          <a:off x="1114425" y="2435468"/>
          <a:ext cx="7154742" cy="4550321"/>
        </p:xfrm>
        <a:graphic>
          <a:graphicData uri="http://schemas.openxmlformats.org/drawingml/2006/table">
            <a:tbl>
              <a:tblPr firstRow="1" firstCol="1" bandRow="1">
                <a:tableStyleId>{5C22544A-7EE6-4342-B048-85BDC9FD1C3A}</a:tableStyleId>
              </a:tblPr>
              <a:tblGrid>
                <a:gridCol w="736579">
                  <a:extLst>
                    <a:ext uri="{9D8B030D-6E8A-4147-A177-3AD203B41FA5}">
                      <a16:colId xmlns:a16="http://schemas.microsoft.com/office/drawing/2014/main" val="2048129567"/>
                    </a:ext>
                  </a:extLst>
                </a:gridCol>
                <a:gridCol w="1606124">
                  <a:extLst>
                    <a:ext uri="{9D8B030D-6E8A-4147-A177-3AD203B41FA5}">
                      <a16:colId xmlns:a16="http://schemas.microsoft.com/office/drawing/2014/main" val="2070860044"/>
                    </a:ext>
                  </a:extLst>
                </a:gridCol>
                <a:gridCol w="967333">
                  <a:extLst>
                    <a:ext uri="{9D8B030D-6E8A-4147-A177-3AD203B41FA5}">
                      <a16:colId xmlns:a16="http://schemas.microsoft.com/office/drawing/2014/main" val="2637028036"/>
                    </a:ext>
                  </a:extLst>
                </a:gridCol>
                <a:gridCol w="897084">
                  <a:extLst>
                    <a:ext uri="{9D8B030D-6E8A-4147-A177-3AD203B41FA5}">
                      <a16:colId xmlns:a16="http://schemas.microsoft.com/office/drawing/2014/main" val="2340738263"/>
                    </a:ext>
                  </a:extLst>
                </a:gridCol>
                <a:gridCol w="414970">
                  <a:extLst>
                    <a:ext uri="{9D8B030D-6E8A-4147-A177-3AD203B41FA5}">
                      <a16:colId xmlns:a16="http://schemas.microsoft.com/office/drawing/2014/main" val="4115866416"/>
                    </a:ext>
                  </a:extLst>
                </a:gridCol>
                <a:gridCol w="2532652">
                  <a:extLst>
                    <a:ext uri="{9D8B030D-6E8A-4147-A177-3AD203B41FA5}">
                      <a16:colId xmlns:a16="http://schemas.microsoft.com/office/drawing/2014/main" val="2506526464"/>
                    </a:ext>
                  </a:extLst>
                </a:gridCol>
              </a:tblGrid>
              <a:tr h="420153">
                <a:tc>
                  <a:txBody>
                    <a:bodyPr/>
                    <a:lstStyle/>
                    <a:p>
                      <a:pPr marL="0" marR="0" algn="ctr">
                        <a:lnSpc>
                          <a:spcPct val="115000"/>
                        </a:lnSpc>
                        <a:spcBef>
                          <a:spcPts val="0"/>
                        </a:spcBef>
                        <a:spcAft>
                          <a:spcPts val="0"/>
                        </a:spcAft>
                      </a:pPr>
                      <a:r>
                        <a:rPr lang="en-US" sz="1800" dirty="0" err="1">
                          <a:effectLst/>
                        </a:rPr>
                        <a:t>Sr.No</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Field Name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Data Type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Size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Key</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Description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013803141"/>
                  </a:ext>
                </a:extLst>
              </a:tr>
              <a:tr h="420153">
                <a:tc>
                  <a:txBody>
                    <a:bodyPr/>
                    <a:lstStyle/>
                    <a:p>
                      <a:pPr marL="0" marR="0" algn="ctr">
                        <a:lnSpc>
                          <a:spcPct val="115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id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Integer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PK</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Auto increment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742866494"/>
                  </a:ext>
                </a:extLst>
              </a:tr>
              <a:tr h="420153">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err="1">
                          <a:effectLst/>
                        </a:rPr>
                        <a:t>product_name</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Product’s name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147791069"/>
                  </a:ext>
                </a:extLst>
              </a:tr>
              <a:tr h="420153">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a:solidFill>
                            <a:schemeClr val="dk1"/>
                          </a:solidFill>
                          <a:latin typeface="+mn-lt"/>
                          <a:ea typeface="+mn-ea"/>
                          <a:cs typeface="+mn-cs"/>
                        </a:rPr>
                        <a:t>description</a:t>
                      </a:r>
                      <a:endParaRPr lang="en-US" sz="18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Product’s Description</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730928342"/>
                  </a:ext>
                </a:extLst>
              </a:tr>
              <a:tr h="420153">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err="1">
                          <a:solidFill>
                            <a:schemeClr val="dk1"/>
                          </a:solidFill>
                          <a:latin typeface="+mn-lt"/>
                          <a:ea typeface="+mn-ea"/>
                          <a:cs typeface="+mn-cs"/>
                        </a:rPr>
                        <a:t>catagory</a:t>
                      </a:r>
                      <a:endParaRPr lang="en-US" sz="18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Product’s </a:t>
                      </a:r>
                      <a:r>
                        <a:rPr lang="en-US" sz="1800" b="0" i="0" kern="1200" dirty="0" err="1">
                          <a:solidFill>
                            <a:schemeClr val="dk1"/>
                          </a:solidFill>
                          <a:latin typeface="+mn-lt"/>
                          <a:ea typeface="+mn-ea"/>
                          <a:cs typeface="+mn-cs"/>
                        </a:rPr>
                        <a:t>catagory</a:t>
                      </a:r>
                      <a:endParaRPr lang="en-US" sz="18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630227451"/>
                  </a:ext>
                </a:extLst>
              </a:tr>
              <a:tr h="660020">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price</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float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predefined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Product’s Price</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675825270"/>
                  </a:ext>
                </a:extLst>
              </a:tr>
              <a:tr h="660020">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6</a:t>
                      </a:r>
                    </a:p>
                  </a:txBody>
                  <a:tcPr marL="51435" marR="51435" marT="0" marB="0"/>
                </a:tc>
                <a:tc>
                  <a:txBody>
                    <a:bodyPr/>
                    <a:lstStyle/>
                    <a:p>
                      <a:pPr marL="0" marR="0" algn="ctr">
                        <a:lnSpc>
                          <a:spcPct val="115000"/>
                        </a:lnSpc>
                        <a:spcBef>
                          <a:spcPts val="0"/>
                        </a:spcBef>
                        <a:spcAft>
                          <a:spcPts val="0"/>
                        </a:spcAft>
                      </a:pPr>
                      <a:r>
                        <a:rPr lang="en-US" sz="1800" b="0" i="0" kern="1200" dirty="0" err="1">
                          <a:solidFill>
                            <a:schemeClr val="dk1"/>
                          </a:solidFill>
                          <a:latin typeface="+mn-lt"/>
                          <a:ea typeface="+mn-ea"/>
                          <a:cs typeface="+mn-cs"/>
                        </a:rPr>
                        <a:t>discount_price</a:t>
                      </a:r>
                      <a:endParaRPr lang="en-US" sz="18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float</a:t>
                      </a:r>
                    </a:p>
                  </a:txBody>
                  <a:tcPr marL="51435" marR="51435"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800" dirty="0">
                          <a:effectLst/>
                        </a:rPr>
                        <a:t>predefined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0" marR="0" algn="ctr">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NN</a:t>
                      </a:r>
                    </a:p>
                  </a:txBody>
                  <a:tcPr marL="51435" marR="51435"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800" dirty="0">
                          <a:effectLst/>
                        </a:rPr>
                        <a:t>Product’s Discount Price</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0" marR="0" algn="ctr">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30589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6F36-5573-4DA0-A754-CDA55B78C0D1}"/>
              </a:ext>
            </a:extLst>
          </p:cNvPr>
          <p:cNvSpPr>
            <a:spLocks noGrp="1"/>
          </p:cNvSpPr>
          <p:nvPr>
            <p:ph type="title"/>
          </p:nvPr>
        </p:nvSpPr>
        <p:spPr>
          <a:xfrm>
            <a:off x="1587628" y="685800"/>
            <a:ext cx="5943600" cy="8382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b="1" dirty="0">
                <a:latin typeface="Times New Roman" pitchFamily="18" charset="0"/>
                <a:cs typeface="Times New Roman" pitchFamily="18" charset="0"/>
              </a:rPr>
              <a:t>Cart Details</a:t>
            </a:r>
          </a:p>
        </p:txBody>
      </p:sp>
      <p:graphicFrame>
        <p:nvGraphicFramePr>
          <p:cNvPr id="4" name="Content Placeholder 3">
            <a:extLst>
              <a:ext uri="{FF2B5EF4-FFF2-40B4-BE49-F238E27FC236}">
                <a16:creationId xmlns:a16="http://schemas.microsoft.com/office/drawing/2014/main" id="{05AE9A47-12F1-4187-813F-C694F8EF2A80}"/>
              </a:ext>
            </a:extLst>
          </p:cNvPr>
          <p:cNvGraphicFramePr>
            <a:graphicFrameLocks noGrp="1"/>
          </p:cNvGraphicFramePr>
          <p:nvPr>
            <p:ph idx="1"/>
            <p:extLst>
              <p:ext uri="{D42A27DB-BD31-4B8C-83A1-F6EECF244321}">
                <p14:modId xmlns:p14="http://schemas.microsoft.com/office/powerpoint/2010/main" val="879900608"/>
              </p:ext>
            </p:extLst>
          </p:nvPr>
        </p:nvGraphicFramePr>
        <p:xfrm>
          <a:off x="914400" y="1752600"/>
          <a:ext cx="7290056" cy="5224281"/>
        </p:xfrm>
        <a:graphic>
          <a:graphicData uri="http://schemas.openxmlformats.org/drawingml/2006/table">
            <a:tbl>
              <a:tblPr firstRow="1" firstCol="1" bandRow="1">
                <a:tableStyleId>{5C22544A-7EE6-4342-B048-85BDC9FD1C3A}</a:tableStyleId>
              </a:tblPr>
              <a:tblGrid>
                <a:gridCol w="750510">
                  <a:extLst>
                    <a:ext uri="{9D8B030D-6E8A-4147-A177-3AD203B41FA5}">
                      <a16:colId xmlns:a16="http://schemas.microsoft.com/office/drawing/2014/main" val="276089513"/>
                    </a:ext>
                  </a:extLst>
                </a:gridCol>
                <a:gridCol w="1636499">
                  <a:extLst>
                    <a:ext uri="{9D8B030D-6E8A-4147-A177-3AD203B41FA5}">
                      <a16:colId xmlns:a16="http://schemas.microsoft.com/office/drawing/2014/main" val="4227677803"/>
                    </a:ext>
                  </a:extLst>
                </a:gridCol>
                <a:gridCol w="800819">
                  <a:extLst>
                    <a:ext uri="{9D8B030D-6E8A-4147-A177-3AD203B41FA5}">
                      <a16:colId xmlns:a16="http://schemas.microsoft.com/office/drawing/2014/main" val="2550404986"/>
                    </a:ext>
                  </a:extLst>
                </a:gridCol>
                <a:gridCol w="1041889">
                  <a:extLst>
                    <a:ext uri="{9D8B030D-6E8A-4147-A177-3AD203B41FA5}">
                      <a16:colId xmlns:a16="http://schemas.microsoft.com/office/drawing/2014/main" val="3055983219"/>
                    </a:ext>
                  </a:extLst>
                </a:gridCol>
                <a:gridCol w="479789">
                  <a:extLst>
                    <a:ext uri="{9D8B030D-6E8A-4147-A177-3AD203B41FA5}">
                      <a16:colId xmlns:a16="http://schemas.microsoft.com/office/drawing/2014/main" val="3469629391"/>
                    </a:ext>
                  </a:extLst>
                </a:gridCol>
                <a:gridCol w="2580550">
                  <a:extLst>
                    <a:ext uri="{9D8B030D-6E8A-4147-A177-3AD203B41FA5}">
                      <a16:colId xmlns:a16="http://schemas.microsoft.com/office/drawing/2014/main" val="2327655412"/>
                    </a:ext>
                  </a:extLst>
                </a:gridCol>
              </a:tblGrid>
              <a:tr h="415731">
                <a:tc>
                  <a:txBody>
                    <a:bodyPr/>
                    <a:lstStyle/>
                    <a:p>
                      <a:pPr marL="0" marR="0" algn="ctr">
                        <a:lnSpc>
                          <a:spcPct val="115000"/>
                        </a:lnSpc>
                        <a:spcBef>
                          <a:spcPts val="0"/>
                        </a:spcBef>
                        <a:spcAft>
                          <a:spcPts val="0"/>
                        </a:spcAft>
                      </a:pPr>
                      <a:r>
                        <a:rPr lang="en-US" sz="1800" dirty="0" err="1">
                          <a:effectLst/>
                        </a:rPr>
                        <a:t>Sr.No</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Field Name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Data Type</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Size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Key</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Description</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985316303"/>
                  </a:ext>
                </a:extLst>
              </a:tr>
              <a:tr h="415731">
                <a:tc>
                  <a:txBody>
                    <a:bodyPr/>
                    <a:lstStyle/>
                    <a:p>
                      <a:pPr marL="0" marR="0" algn="ctr">
                        <a:lnSpc>
                          <a:spcPct val="115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id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Integer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PK</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Auto increment</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972096561"/>
                  </a:ext>
                </a:extLst>
              </a:tr>
              <a:tr h="415731">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name</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err="1">
                          <a:effectLst/>
                        </a:rPr>
                        <a:t>varchar</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NN</a:t>
                      </a: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Customer Name</a:t>
                      </a:r>
                    </a:p>
                  </a:txBody>
                  <a:tcPr marL="51435" marR="51435" marT="0" marB="0"/>
                </a:tc>
                <a:extLst>
                  <a:ext uri="{0D108BD9-81ED-4DB2-BD59-A6C34878D82A}">
                    <a16:rowId xmlns:a16="http://schemas.microsoft.com/office/drawing/2014/main" val="3947072830"/>
                  </a:ext>
                </a:extLst>
              </a:tr>
              <a:tr h="415731">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a:solidFill>
                            <a:schemeClr val="dk1"/>
                          </a:solidFill>
                          <a:latin typeface="+mn-lt"/>
                          <a:ea typeface="+mn-ea"/>
                          <a:cs typeface="+mn-cs"/>
                        </a:rPr>
                        <a:t>email</a:t>
                      </a:r>
                      <a:endParaRPr lang="en-US" sz="18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err="1">
                          <a:effectLst/>
                        </a:rPr>
                        <a:t>varchar</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191</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NN</a:t>
                      </a:r>
                    </a:p>
                  </a:txBody>
                  <a:tcPr marL="51435" marR="51435" marT="0" marB="0"/>
                </a:tc>
                <a:tc>
                  <a:txBody>
                    <a:bodyPr/>
                    <a:lstStyle/>
                    <a:p>
                      <a:pPr marL="0" marR="0" algn="ctr">
                        <a:lnSpc>
                          <a:spcPct val="115000"/>
                        </a:lnSpc>
                        <a:spcBef>
                          <a:spcPts val="0"/>
                        </a:spcBef>
                        <a:spcAft>
                          <a:spcPts val="0"/>
                        </a:spcAft>
                      </a:pPr>
                      <a:r>
                        <a:rPr lang="en-US" sz="1800" dirty="0">
                          <a:effectLst/>
                        </a:rPr>
                        <a:t>Customer’s email</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973718897"/>
                  </a:ext>
                </a:extLst>
              </a:tr>
              <a:tr h="415731">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err="1">
                          <a:effectLst/>
                        </a:rPr>
                        <a:t>P_id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Integer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FK</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Product’s Id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2835296818"/>
                  </a:ext>
                </a:extLst>
              </a:tr>
              <a:tr h="374399">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a:solidFill>
                            <a:schemeClr val="dk1"/>
                          </a:solidFill>
                          <a:latin typeface="+mn-lt"/>
                          <a:ea typeface="+mn-ea"/>
                          <a:cs typeface="+mn-cs"/>
                        </a:rPr>
                        <a:t>phone</a:t>
                      </a:r>
                      <a:endParaRPr lang="en-US" sz="18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err="1">
                          <a:effectLst/>
                          <a:latin typeface="Calibri" panose="020F0502020204030204" pitchFamily="34" charset="0"/>
                          <a:ea typeface="Calibri" panose="020F0502020204030204" pitchFamily="34" charset="0"/>
                          <a:cs typeface="Shruti" panose="020B0502040204020203" pitchFamily="34" charset="0"/>
                        </a:rPr>
                        <a:t>varchar</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err="1">
                          <a:effectLst/>
                          <a:latin typeface="Calibri" panose="020F0502020204030204" pitchFamily="34" charset="0"/>
                          <a:ea typeface="Calibri" panose="020F0502020204030204" pitchFamily="34" charset="0"/>
                          <a:cs typeface="Shruti" panose="020B0502040204020203" pitchFamily="34" charset="0"/>
                        </a:rPr>
                        <a:t>Customers’s</a:t>
                      </a:r>
                      <a:r>
                        <a:rPr lang="en-US" sz="1800" dirty="0">
                          <a:effectLst/>
                          <a:latin typeface="Calibri" panose="020F0502020204030204" pitchFamily="34" charset="0"/>
                          <a:ea typeface="Calibri" panose="020F0502020204030204" pitchFamily="34" charset="0"/>
                          <a:cs typeface="Shruti" panose="020B0502040204020203" pitchFamily="34" charset="0"/>
                        </a:rPr>
                        <a:t> Mobile</a:t>
                      </a:r>
                    </a:p>
                  </a:txBody>
                  <a:tcPr marL="51435" marR="51435" marT="0" marB="0"/>
                </a:tc>
                <a:extLst>
                  <a:ext uri="{0D108BD9-81ED-4DB2-BD59-A6C34878D82A}">
                    <a16:rowId xmlns:a16="http://schemas.microsoft.com/office/drawing/2014/main" val="938233757"/>
                  </a:ext>
                </a:extLst>
              </a:tr>
              <a:tr h="374399">
                <a:tc>
                  <a:txBody>
                    <a:bodyPr/>
                    <a:lstStyle/>
                    <a:p>
                      <a:pPr marL="0" marR="0" algn="ctr">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6</a:t>
                      </a:r>
                    </a:p>
                  </a:txBody>
                  <a:tcPr marL="51435" marR="51435" marT="0" marB="0"/>
                </a:tc>
                <a:tc>
                  <a:txBody>
                    <a:bodyPr/>
                    <a:lstStyle/>
                    <a:p>
                      <a:pPr algn="l" fontAlgn="ctr"/>
                      <a:r>
                        <a:rPr lang="en-US" dirty="0" err="1">
                          <a:solidFill>
                            <a:srgbClr val="000000"/>
                          </a:solidFill>
                          <a:effectLst/>
                        </a:rPr>
                        <a:t>product_name</a:t>
                      </a:r>
                      <a:endParaRPr lang="en-US" dirty="0">
                        <a:solidFill>
                          <a:srgbClr val="000000"/>
                        </a:solidFill>
                        <a:effectLst/>
                      </a:endParaRPr>
                    </a:p>
                  </a:txBody>
                  <a:tcPr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0" marR="0" indent="0" algn="ctr" defTabSz="914400" rtl="0" eaLnBrk="1" fontAlgn="auto" latinLnBrk="0" hangingPunct="1">
                        <a:lnSpc>
                          <a:spcPct val="115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Shruti" panose="020B0502040204020203" pitchFamily="34" charset="0"/>
                        </a:rPr>
                        <a:t>varchar</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0" marR="0" algn="ctr">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191</a:t>
                      </a:r>
                    </a:p>
                  </a:txBody>
                  <a:tcPr marL="51435" marR="51435" marT="0" marB="0"/>
                </a:tc>
                <a:tc>
                  <a:txBody>
                    <a:bodyPr/>
                    <a:lstStyle/>
                    <a:p>
                      <a:pPr marL="0" marR="0" algn="ctr">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NN</a:t>
                      </a:r>
                    </a:p>
                  </a:txBody>
                  <a:tcPr marL="51435" marR="51435"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endParaRPr lang="en-US" sz="1800" dirty="0">
                        <a:effectLst/>
                      </a:endParaRPr>
                    </a:p>
                    <a:p>
                      <a:pPr marL="0" marR="0" indent="0" algn="ctr" defTabSz="914400" rtl="0" eaLnBrk="1" fontAlgn="auto" latinLnBrk="0" hangingPunct="1">
                        <a:lnSpc>
                          <a:spcPct val="115000"/>
                        </a:lnSpc>
                        <a:spcBef>
                          <a:spcPts val="0"/>
                        </a:spcBef>
                        <a:spcAft>
                          <a:spcPts val="0"/>
                        </a:spcAft>
                        <a:buClrTx/>
                        <a:buSzTx/>
                        <a:buFontTx/>
                        <a:buNone/>
                        <a:tabLst/>
                        <a:defRPr/>
                      </a:pPr>
                      <a:r>
                        <a:rPr lang="en-US" sz="1800" dirty="0">
                          <a:effectLst/>
                        </a:rPr>
                        <a:t>Product’s Name</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0006"/>
                  </a:ext>
                </a:extLst>
              </a:tr>
              <a:tr h="374399">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7</a:t>
                      </a:r>
                    </a:p>
                  </a:txBody>
                  <a:tcPr marL="51435" marR="51435" marT="0" marB="0"/>
                </a:tc>
                <a:tc>
                  <a:txBody>
                    <a:bodyPr/>
                    <a:lstStyle/>
                    <a:p>
                      <a:pPr marL="0" marR="0" algn="ctr">
                        <a:lnSpc>
                          <a:spcPct val="115000"/>
                        </a:lnSpc>
                        <a:spcBef>
                          <a:spcPts val="0"/>
                        </a:spcBef>
                        <a:spcAft>
                          <a:spcPts val="0"/>
                        </a:spcAft>
                      </a:pPr>
                      <a:r>
                        <a:rPr lang="en-US" sz="1800" b="0" dirty="0">
                          <a:effectLst/>
                          <a:latin typeface="Calibri" panose="020F0502020204030204" pitchFamily="34" charset="0"/>
                          <a:ea typeface="Calibri" panose="020F0502020204030204" pitchFamily="34" charset="0"/>
                          <a:cs typeface="Shruti" panose="020B0502040204020203" pitchFamily="34" charset="0"/>
                        </a:rPr>
                        <a:t>price</a:t>
                      </a: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float</a:t>
                      </a: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predefine</a:t>
                      </a: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NN</a:t>
                      </a: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Product’s Price</a:t>
                      </a:r>
                    </a:p>
                  </a:txBody>
                  <a:tcPr marL="51435" marR="51435" marT="0" marB="0"/>
                </a:tc>
                <a:extLst>
                  <a:ext uri="{0D108BD9-81ED-4DB2-BD59-A6C34878D82A}">
                    <a16:rowId xmlns:a16="http://schemas.microsoft.com/office/drawing/2014/main" val="10007"/>
                  </a:ext>
                </a:extLst>
              </a:tr>
              <a:tr h="374399">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8</a:t>
                      </a:r>
                    </a:p>
                  </a:txBody>
                  <a:tcPr marL="51435" marR="51435" marT="0" marB="0"/>
                </a:tc>
                <a:tc>
                  <a:txBody>
                    <a:bodyPr/>
                    <a:lstStyle/>
                    <a:p>
                      <a:pPr marL="0" marR="0" algn="ctr">
                        <a:lnSpc>
                          <a:spcPct val="115000"/>
                        </a:lnSpc>
                        <a:spcBef>
                          <a:spcPts val="0"/>
                        </a:spcBef>
                        <a:spcAft>
                          <a:spcPts val="0"/>
                        </a:spcAft>
                      </a:pPr>
                      <a:r>
                        <a:rPr lang="en-US" sz="1800" b="0" i="0" kern="1200" dirty="0" err="1">
                          <a:solidFill>
                            <a:schemeClr val="dk1"/>
                          </a:solidFill>
                          <a:latin typeface="+mn-lt"/>
                          <a:ea typeface="+mn-ea"/>
                          <a:cs typeface="+mn-cs"/>
                        </a:rPr>
                        <a:t>user_id</a:t>
                      </a:r>
                      <a:endParaRPr lang="en-US" sz="1800" b="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err="1">
                          <a:effectLst/>
                          <a:latin typeface="Calibri" panose="020F0502020204030204" pitchFamily="34" charset="0"/>
                          <a:ea typeface="Calibri" panose="020F0502020204030204" pitchFamily="34" charset="0"/>
                          <a:cs typeface="Shruti" panose="020B0502040204020203" pitchFamily="34" charset="0"/>
                        </a:rPr>
                        <a:t>int</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10</a:t>
                      </a: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UK</a:t>
                      </a:r>
                    </a:p>
                  </a:txBody>
                  <a:tcPr marL="51435" marR="51435" marT="0" marB="0"/>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Shruti" panose="020B0502040204020203" pitchFamily="34" charset="0"/>
                        </a:rPr>
                        <a:t>User’s Id</a:t>
                      </a:r>
                    </a:p>
                  </a:txBody>
                  <a:tcPr marL="51435" marR="51435"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5551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73DA-0643-4D88-8A0F-5795D2EB6E2A}"/>
              </a:ext>
            </a:extLst>
          </p:cNvPr>
          <p:cNvSpPr>
            <a:spLocks noGrp="1"/>
          </p:cNvSpPr>
          <p:nvPr>
            <p:ph type="title"/>
          </p:nvPr>
        </p:nvSpPr>
        <p:spPr>
          <a:xfrm>
            <a:off x="1219200" y="1143000"/>
            <a:ext cx="6119113" cy="86087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Order  Details</a:t>
            </a:r>
          </a:p>
        </p:txBody>
      </p:sp>
      <p:graphicFrame>
        <p:nvGraphicFramePr>
          <p:cNvPr id="4" name="Content Placeholder 3">
            <a:extLst>
              <a:ext uri="{FF2B5EF4-FFF2-40B4-BE49-F238E27FC236}">
                <a16:creationId xmlns:a16="http://schemas.microsoft.com/office/drawing/2014/main" id="{8FFF4C79-3559-4B51-9003-DF99178F8F73}"/>
              </a:ext>
            </a:extLst>
          </p:cNvPr>
          <p:cNvGraphicFramePr>
            <a:graphicFrameLocks noGrp="1"/>
          </p:cNvGraphicFramePr>
          <p:nvPr>
            <p:ph idx="1"/>
            <p:extLst>
              <p:ext uri="{D42A27DB-BD31-4B8C-83A1-F6EECF244321}">
                <p14:modId xmlns:p14="http://schemas.microsoft.com/office/powerpoint/2010/main" val="2448277571"/>
              </p:ext>
            </p:extLst>
          </p:nvPr>
        </p:nvGraphicFramePr>
        <p:xfrm>
          <a:off x="762000" y="2362200"/>
          <a:ext cx="7167930" cy="2986570"/>
        </p:xfrm>
        <a:graphic>
          <a:graphicData uri="http://schemas.openxmlformats.org/drawingml/2006/table">
            <a:tbl>
              <a:tblPr firstRow="1" firstCol="1" bandRow="1">
                <a:tableStyleId>{5C22544A-7EE6-4342-B048-85BDC9FD1C3A}</a:tableStyleId>
              </a:tblPr>
              <a:tblGrid>
                <a:gridCol w="720317">
                  <a:extLst>
                    <a:ext uri="{9D8B030D-6E8A-4147-A177-3AD203B41FA5}">
                      <a16:colId xmlns:a16="http://schemas.microsoft.com/office/drawing/2014/main" val="1968080398"/>
                    </a:ext>
                  </a:extLst>
                </a:gridCol>
                <a:gridCol w="1565386">
                  <a:extLst>
                    <a:ext uri="{9D8B030D-6E8A-4147-A177-3AD203B41FA5}">
                      <a16:colId xmlns:a16="http://schemas.microsoft.com/office/drawing/2014/main" val="211577230"/>
                    </a:ext>
                  </a:extLst>
                </a:gridCol>
                <a:gridCol w="943742">
                  <a:extLst>
                    <a:ext uri="{9D8B030D-6E8A-4147-A177-3AD203B41FA5}">
                      <a16:colId xmlns:a16="http://schemas.microsoft.com/office/drawing/2014/main" val="3372391498"/>
                    </a:ext>
                  </a:extLst>
                </a:gridCol>
                <a:gridCol w="949381">
                  <a:extLst>
                    <a:ext uri="{9D8B030D-6E8A-4147-A177-3AD203B41FA5}">
                      <a16:colId xmlns:a16="http://schemas.microsoft.com/office/drawing/2014/main" val="1775483173"/>
                    </a:ext>
                  </a:extLst>
                </a:gridCol>
                <a:gridCol w="612481">
                  <a:extLst>
                    <a:ext uri="{9D8B030D-6E8A-4147-A177-3AD203B41FA5}">
                      <a16:colId xmlns:a16="http://schemas.microsoft.com/office/drawing/2014/main" val="895201266"/>
                    </a:ext>
                  </a:extLst>
                </a:gridCol>
                <a:gridCol w="2376623">
                  <a:extLst>
                    <a:ext uri="{9D8B030D-6E8A-4147-A177-3AD203B41FA5}">
                      <a16:colId xmlns:a16="http://schemas.microsoft.com/office/drawing/2014/main" val="2715935973"/>
                    </a:ext>
                  </a:extLst>
                </a:gridCol>
              </a:tblGrid>
              <a:tr h="546881">
                <a:tc>
                  <a:txBody>
                    <a:bodyPr/>
                    <a:lstStyle/>
                    <a:p>
                      <a:pPr marL="0" marR="0" algn="ctr">
                        <a:lnSpc>
                          <a:spcPct val="115000"/>
                        </a:lnSpc>
                        <a:spcBef>
                          <a:spcPts val="0"/>
                        </a:spcBef>
                        <a:spcAft>
                          <a:spcPts val="0"/>
                        </a:spcAft>
                      </a:pPr>
                      <a:r>
                        <a:rPr lang="en-US" sz="1800">
                          <a:effectLst/>
                        </a:rPr>
                        <a:t>Sr.No</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Field Name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Data Type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Size </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Key</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Description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230867647"/>
                  </a:ext>
                </a:extLst>
              </a:tr>
              <a:tr h="546881">
                <a:tc>
                  <a:txBody>
                    <a:bodyPr/>
                    <a:lstStyle/>
                    <a:p>
                      <a:pPr marL="0" marR="0" algn="ctr">
                        <a:lnSpc>
                          <a:spcPct val="115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err="1">
                          <a:effectLst/>
                        </a:rPr>
                        <a:t>Order_id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Integer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PK</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Auto increment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2491515541"/>
                  </a:ext>
                </a:extLst>
              </a:tr>
              <a:tr h="546881">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Cart_id</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Integer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FK</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Carts’s Id</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2397395689"/>
                  </a:ext>
                </a:extLst>
              </a:tr>
              <a:tr h="546881">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Total_amount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12</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NN</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Total Amount to be paid</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920861869"/>
                  </a:ext>
                </a:extLst>
              </a:tr>
              <a:tr h="546881">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Date_of_Purchase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predefined</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Date of order</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01601006"/>
                  </a:ext>
                </a:extLst>
              </a:tr>
            </a:tbl>
          </a:graphicData>
        </a:graphic>
      </p:graphicFrame>
    </p:spTree>
    <p:extLst>
      <p:ext uri="{BB962C8B-B14F-4D97-AF65-F5344CB8AC3E}">
        <p14:creationId xmlns:p14="http://schemas.microsoft.com/office/powerpoint/2010/main" val="4027207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F129-304C-4020-A268-21EF553AB8AF}"/>
              </a:ext>
            </a:extLst>
          </p:cNvPr>
          <p:cNvSpPr>
            <a:spLocks noGrp="1"/>
          </p:cNvSpPr>
          <p:nvPr>
            <p:ph type="title"/>
          </p:nvPr>
        </p:nvSpPr>
        <p:spPr>
          <a:xfrm>
            <a:off x="1219200" y="1066800"/>
            <a:ext cx="6195312" cy="914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Payment</a:t>
            </a:r>
          </a:p>
        </p:txBody>
      </p:sp>
      <p:graphicFrame>
        <p:nvGraphicFramePr>
          <p:cNvPr id="4" name="Content Placeholder 3">
            <a:extLst>
              <a:ext uri="{FF2B5EF4-FFF2-40B4-BE49-F238E27FC236}">
                <a16:creationId xmlns:a16="http://schemas.microsoft.com/office/drawing/2014/main" id="{AE63E5B0-6BC2-49AB-B862-D4AD2D538F9A}"/>
              </a:ext>
            </a:extLst>
          </p:cNvPr>
          <p:cNvGraphicFramePr>
            <a:graphicFrameLocks noGrp="1"/>
          </p:cNvGraphicFramePr>
          <p:nvPr>
            <p:ph idx="1"/>
            <p:extLst>
              <p:ext uri="{D42A27DB-BD31-4B8C-83A1-F6EECF244321}">
                <p14:modId xmlns:p14="http://schemas.microsoft.com/office/powerpoint/2010/main" val="3035501055"/>
              </p:ext>
            </p:extLst>
          </p:nvPr>
        </p:nvGraphicFramePr>
        <p:xfrm>
          <a:off x="914400" y="2209800"/>
          <a:ext cx="6943727" cy="3505552"/>
        </p:xfrm>
        <a:graphic>
          <a:graphicData uri="http://schemas.openxmlformats.org/drawingml/2006/table">
            <a:tbl>
              <a:tblPr firstRow="1" firstCol="1" bandRow="1">
                <a:tableStyleId>{5C22544A-7EE6-4342-B048-85BDC9FD1C3A}</a:tableStyleId>
              </a:tblPr>
              <a:tblGrid>
                <a:gridCol w="697787">
                  <a:extLst>
                    <a:ext uri="{9D8B030D-6E8A-4147-A177-3AD203B41FA5}">
                      <a16:colId xmlns:a16="http://schemas.microsoft.com/office/drawing/2014/main" val="452433496"/>
                    </a:ext>
                  </a:extLst>
                </a:gridCol>
                <a:gridCol w="1516423">
                  <a:extLst>
                    <a:ext uri="{9D8B030D-6E8A-4147-A177-3AD203B41FA5}">
                      <a16:colId xmlns:a16="http://schemas.microsoft.com/office/drawing/2014/main" val="2623624010"/>
                    </a:ext>
                  </a:extLst>
                </a:gridCol>
                <a:gridCol w="914223">
                  <a:extLst>
                    <a:ext uri="{9D8B030D-6E8A-4147-A177-3AD203B41FA5}">
                      <a16:colId xmlns:a16="http://schemas.microsoft.com/office/drawing/2014/main" val="686175284"/>
                    </a:ext>
                  </a:extLst>
                </a:gridCol>
                <a:gridCol w="919685">
                  <a:extLst>
                    <a:ext uri="{9D8B030D-6E8A-4147-A177-3AD203B41FA5}">
                      <a16:colId xmlns:a16="http://schemas.microsoft.com/office/drawing/2014/main" val="829716119"/>
                    </a:ext>
                  </a:extLst>
                </a:gridCol>
                <a:gridCol w="593323">
                  <a:extLst>
                    <a:ext uri="{9D8B030D-6E8A-4147-A177-3AD203B41FA5}">
                      <a16:colId xmlns:a16="http://schemas.microsoft.com/office/drawing/2014/main" val="3252773407"/>
                    </a:ext>
                  </a:extLst>
                </a:gridCol>
                <a:gridCol w="2302286">
                  <a:extLst>
                    <a:ext uri="{9D8B030D-6E8A-4147-A177-3AD203B41FA5}">
                      <a16:colId xmlns:a16="http://schemas.microsoft.com/office/drawing/2014/main" val="2491156701"/>
                    </a:ext>
                  </a:extLst>
                </a:gridCol>
              </a:tblGrid>
              <a:tr h="490904">
                <a:tc>
                  <a:txBody>
                    <a:bodyPr/>
                    <a:lstStyle/>
                    <a:p>
                      <a:pPr marL="0" marR="0" algn="ctr">
                        <a:lnSpc>
                          <a:spcPct val="115000"/>
                        </a:lnSpc>
                        <a:spcBef>
                          <a:spcPts val="0"/>
                        </a:spcBef>
                        <a:spcAft>
                          <a:spcPts val="0"/>
                        </a:spcAft>
                      </a:pPr>
                      <a:r>
                        <a:rPr lang="en-US" sz="1800">
                          <a:effectLst/>
                        </a:rPr>
                        <a:t>Sr.No</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Field Name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Data Type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Size </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Key</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Description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70336303"/>
                  </a:ext>
                </a:extLst>
              </a:tr>
              <a:tr h="490904">
                <a:tc>
                  <a:txBody>
                    <a:bodyPr/>
                    <a:lstStyle/>
                    <a:p>
                      <a:pPr marL="0" marR="0" algn="ctr">
                        <a:lnSpc>
                          <a:spcPct val="115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Payment_id</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Integer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PK</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Auto increment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439522060"/>
                  </a:ext>
                </a:extLst>
              </a:tr>
              <a:tr h="490904">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Order_id</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Integer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FK</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Order Id</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655686691"/>
                  </a:ext>
                </a:extLst>
              </a:tr>
              <a:tr h="490904">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Pay_date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predefined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Date of payment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187650624"/>
                  </a:ext>
                </a:extLst>
              </a:tr>
              <a:tr h="490904">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Pay_mode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varchar</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25</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Mode of payment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941808641"/>
                  </a:ext>
                </a:extLst>
              </a:tr>
              <a:tr h="490904">
                <a:tc>
                  <a:txBody>
                    <a:bodyPr/>
                    <a:lstStyle/>
                    <a:p>
                      <a:pPr marL="0" marR="0" algn="ctr">
                        <a:lnSpc>
                          <a:spcPct val="115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Pay_amount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float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Prededined</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NN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Amount to be paid</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3171376841"/>
                  </a:ext>
                </a:extLst>
              </a:tr>
            </a:tbl>
          </a:graphicData>
        </a:graphic>
      </p:graphicFrame>
    </p:spTree>
    <p:extLst>
      <p:ext uri="{BB962C8B-B14F-4D97-AF65-F5344CB8AC3E}">
        <p14:creationId xmlns:p14="http://schemas.microsoft.com/office/powerpoint/2010/main" val="60649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CD1A-300E-4699-8FC4-86603A5FE2FB}"/>
              </a:ext>
            </a:extLst>
          </p:cNvPr>
          <p:cNvSpPr>
            <a:spLocks noGrp="1"/>
          </p:cNvSpPr>
          <p:nvPr>
            <p:ph type="title"/>
          </p:nvPr>
        </p:nvSpPr>
        <p:spPr>
          <a:xfrm>
            <a:off x="493295" y="2679192"/>
            <a:ext cx="8157410"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r>
              <a:rPr lang="en-US" sz="4400" b="1" dirty="0">
                <a:latin typeface="Times New Roman" pitchFamily="18" charset="0"/>
                <a:cs typeface="Times New Roman" pitchFamily="18" charset="0"/>
              </a:rPr>
              <a:t>Detailed Process of Proposed system (Field &amp; screens)</a:t>
            </a:r>
          </a:p>
        </p:txBody>
      </p:sp>
      <p:sp>
        <p:nvSpPr>
          <p:cNvPr id="3" name="Rectangle 2">
            <a:extLst>
              <a:ext uri="{FF2B5EF4-FFF2-40B4-BE49-F238E27FC236}">
                <a16:creationId xmlns:a16="http://schemas.microsoft.com/office/drawing/2014/main" id="{B386F5A1-58AB-4F08-A0DD-72E67D4ED2D9}"/>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686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35AB-FEDC-4004-8794-AA08EF1F04D3}"/>
              </a:ext>
            </a:extLst>
          </p:cNvPr>
          <p:cNvSpPr>
            <a:spLocks noGrp="1"/>
          </p:cNvSpPr>
          <p:nvPr>
            <p:ph type="title"/>
          </p:nvPr>
        </p:nvSpPr>
        <p:spPr>
          <a:xfrm>
            <a:off x="926973" y="2819369"/>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b="1" dirty="0">
                <a:latin typeface="Times New Roman" pitchFamily="18" charset="0"/>
                <a:cs typeface="Times New Roman" pitchFamily="18" charset="0"/>
              </a:rPr>
              <a:t>Screenshots of main modules</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CUSTOMER</a:t>
            </a:r>
          </a:p>
        </p:txBody>
      </p:sp>
    </p:spTree>
    <p:extLst>
      <p:ext uri="{BB962C8B-B14F-4D97-AF65-F5344CB8AC3E}">
        <p14:creationId xmlns:p14="http://schemas.microsoft.com/office/powerpoint/2010/main" val="3461362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284D-888B-41E9-82CF-6246B1939F25}"/>
              </a:ext>
            </a:extLst>
          </p:cNvPr>
          <p:cNvSpPr>
            <a:spLocks noGrp="1"/>
          </p:cNvSpPr>
          <p:nvPr>
            <p:ph type="title"/>
          </p:nvPr>
        </p:nvSpPr>
        <p:spPr>
          <a:xfrm>
            <a:off x="1278746" y="685800"/>
            <a:ext cx="6586507" cy="59702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b="1" dirty="0">
                <a:latin typeface="Times New Roman" pitchFamily="18" charset="0"/>
                <a:cs typeface="Times New Roman" pitchFamily="18" charset="0"/>
              </a:rPr>
              <a:t>Home page</a:t>
            </a:r>
          </a:p>
        </p:txBody>
      </p:sp>
      <p:sp>
        <p:nvSpPr>
          <p:cNvPr id="4" name="Rectangle 3">
            <a:extLst>
              <a:ext uri="{FF2B5EF4-FFF2-40B4-BE49-F238E27FC236}">
                <a16:creationId xmlns:a16="http://schemas.microsoft.com/office/drawing/2014/main" id="{B6DAD350-5A7F-44EE-A743-0B06227D9BB4}"/>
              </a:ext>
            </a:extLst>
          </p:cNvPr>
          <p:cNvSpPr/>
          <p:nvPr/>
        </p:nvSpPr>
        <p:spPr>
          <a:xfrm>
            <a:off x="0" y="211049"/>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0640EBC-4566-0253-6A1D-6208BCF4E9BA}"/>
              </a:ext>
            </a:extLst>
          </p:cNvPr>
          <p:cNvPicPr>
            <a:picLocks noChangeAspect="1"/>
          </p:cNvPicPr>
          <p:nvPr/>
        </p:nvPicPr>
        <p:blipFill>
          <a:blip r:embed="rId2"/>
          <a:stretch>
            <a:fillRect/>
          </a:stretch>
        </p:blipFill>
        <p:spPr>
          <a:xfrm>
            <a:off x="576293" y="1524000"/>
            <a:ext cx="7991414" cy="5063957"/>
          </a:xfrm>
          <a:prstGeom prst="rect">
            <a:avLst/>
          </a:prstGeom>
        </p:spPr>
      </p:pic>
    </p:spTree>
    <p:extLst>
      <p:ext uri="{BB962C8B-B14F-4D97-AF65-F5344CB8AC3E}">
        <p14:creationId xmlns:p14="http://schemas.microsoft.com/office/powerpoint/2010/main" val="405740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EE74-619B-4269-9A92-1F0321D93C18}"/>
              </a:ext>
            </a:extLst>
          </p:cNvPr>
          <p:cNvSpPr>
            <a:spLocks noGrp="1"/>
          </p:cNvSpPr>
          <p:nvPr>
            <p:ph type="title"/>
          </p:nvPr>
        </p:nvSpPr>
        <p:spPr>
          <a:xfrm>
            <a:off x="768096" y="442716"/>
            <a:ext cx="7290054" cy="6033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b="1" dirty="0">
                <a:latin typeface="Times New Roman" pitchFamily="18" charset="0"/>
                <a:cs typeface="Times New Roman" pitchFamily="18" charset="0"/>
              </a:rPr>
              <a:t>Scrolled homepage</a:t>
            </a:r>
          </a:p>
        </p:txBody>
      </p:sp>
      <p:sp>
        <p:nvSpPr>
          <p:cNvPr id="4" name="Rectangle 3">
            <a:extLst>
              <a:ext uri="{FF2B5EF4-FFF2-40B4-BE49-F238E27FC236}">
                <a16:creationId xmlns:a16="http://schemas.microsoft.com/office/drawing/2014/main" id="{CF524E57-ACA9-466F-AB49-BA3E4B557C43}"/>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4F333D-3DEE-E407-75A4-4755275C3E40}"/>
              </a:ext>
            </a:extLst>
          </p:cNvPr>
          <p:cNvPicPr>
            <a:picLocks noChangeAspect="1"/>
          </p:cNvPicPr>
          <p:nvPr/>
        </p:nvPicPr>
        <p:blipFill>
          <a:blip r:embed="rId2"/>
          <a:stretch>
            <a:fillRect/>
          </a:stretch>
        </p:blipFill>
        <p:spPr>
          <a:xfrm>
            <a:off x="532534" y="1218787"/>
            <a:ext cx="8078933" cy="5029613"/>
          </a:xfrm>
          <a:prstGeom prst="rect">
            <a:avLst/>
          </a:prstGeom>
        </p:spPr>
      </p:pic>
    </p:spTree>
    <p:extLst>
      <p:ext uri="{BB962C8B-B14F-4D97-AF65-F5344CB8AC3E}">
        <p14:creationId xmlns:p14="http://schemas.microsoft.com/office/powerpoint/2010/main" val="3142940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FF29-07B3-422D-B567-20481C491B22}"/>
              </a:ext>
            </a:extLst>
          </p:cNvPr>
          <p:cNvSpPr>
            <a:spLocks noGrp="1"/>
          </p:cNvSpPr>
          <p:nvPr>
            <p:ph type="title"/>
          </p:nvPr>
        </p:nvSpPr>
        <p:spPr>
          <a:xfrm>
            <a:off x="1381125" y="685800"/>
            <a:ext cx="6381750" cy="77002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Product page </a:t>
            </a:r>
          </a:p>
        </p:txBody>
      </p:sp>
      <p:sp>
        <p:nvSpPr>
          <p:cNvPr id="4" name="Rectangle 3">
            <a:extLst>
              <a:ext uri="{FF2B5EF4-FFF2-40B4-BE49-F238E27FC236}">
                <a16:creationId xmlns:a16="http://schemas.microsoft.com/office/drawing/2014/main" id="{0E9A8F2F-6977-4A4B-AC5C-C5C6097B2D46}"/>
              </a:ext>
            </a:extLst>
          </p:cNvPr>
          <p:cNvSpPr/>
          <p:nvPr/>
        </p:nvSpPr>
        <p:spPr>
          <a:xfrm>
            <a:off x="0"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9BB107A-72BD-E2DB-7591-C9249F8FFE1E}"/>
              </a:ext>
            </a:extLst>
          </p:cNvPr>
          <p:cNvPicPr>
            <a:picLocks noChangeAspect="1"/>
          </p:cNvPicPr>
          <p:nvPr/>
        </p:nvPicPr>
        <p:blipFill>
          <a:blip r:embed="rId2"/>
          <a:stretch>
            <a:fillRect/>
          </a:stretch>
        </p:blipFill>
        <p:spPr>
          <a:xfrm>
            <a:off x="616619" y="1673212"/>
            <a:ext cx="7910762" cy="4381859"/>
          </a:xfrm>
          <a:prstGeom prst="rect">
            <a:avLst/>
          </a:prstGeom>
        </p:spPr>
      </p:pic>
    </p:spTree>
    <p:extLst>
      <p:ext uri="{BB962C8B-B14F-4D97-AF65-F5344CB8AC3E}">
        <p14:creationId xmlns:p14="http://schemas.microsoft.com/office/powerpoint/2010/main" val="3361255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FF29-07B3-422D-B567-20481C491B22}"/>
              </a:ext>
            </a:extLst>
          </p:cNvPr>
          <p:cNvSpPr>
            <a:spLocks noGrp="1"/>
          </p:cNvSpPr>
          <p:nvPr>
            <p:ph type="title"/>
          </p:nvPr>
        </p:nvSpPr>
        <p:spPr>
          <a:xfrm>
            <a:off x="914400" y="762000"/>
            <a:ext cx="7067550" cy="46522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sz="3000" b="1" dirty="0">
                <a:latin typeface="Times New Roman" pitchFamily="18" charset="0"/>
                <a:cs typeface="Times New Roman" pitchFamily="18" charset="0"/>
              </a:rPr>
              <a:t>Selected product page</a:t>
            </a:r>
          </a:p>
        </p:txBody>
      </p:sp>
      <p:sp>
        <p:nvSpPr>
          <p:cNvPr id="4" name="Rectangle 3">
            <a:extLst>
              <a:ext uri="{FF2B5EF4-FFF2-40B4-BE49-F238E27FC236}">
                <a16:creationId xmlns:a16="http://schemas.microsoft.com/office/drawing/2014/main" id="{0E9A8F2F-6977-4A4B-AC5C-C5C6097B2D46}"/>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D1AFA74-D7D0-513B-C93C-D5B1156B3A45}"/>
              </a:ext>
            </a:extLst>
          </p:cNvPr>
          <p:cNvPicPr>
            <a:picLocks noChangeAspect="1"/>
          </p:cNvPicPr>
          <p:nvPr/>
        </p:nvPicPr>
        <p:blipFill>
          <a:blip r:embed="rId2"/>
          <a:stretch>
            <a:fillRect/>
          </a:stretch>
        </p:blipFill>
        <p:spPr>
          <a:xfrm>
            <a:off x="636440" y="1554098"/>
            <a:ext cx="7871120" cy="4531605"/>
          </a:xfrm>
          <a:prstGeom prst="rect">
            <a:avLst/>
          </a:prstGeom>
        </p:spPr>
      </p:pic>
    </p:spTree>
    <p:extLst>
      <p:ext uri="{BB962C8B-B14F-4D97-AF65-F5344CB8AC3E}">
        <p14:creationId xmlns:p14="http://schemas.microsoft.com/office/powerpoint/2010/main" val="343584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3BBFCEF-580B-43CA-9A01-9771B1571BCD}"/>
              </a:ext>
            </a:extLst>
          </p:cNvPr>
          <p:cNvGraphicFramePr>
            <a:graphicFrameLocks noGrp="1"/>
          </p:cNvGraphicFramePr>
          <p:nvPr>
            <p:ph idx="1"/>
            <p:extLst>
              <p:ext uri="{D42A27DB-BD31-4B8C-83A1-F6EECF244321}">
                <p14:modId xmlns:p14="http://schemas.microsoft.com/office/powerpoint/2010/main" val="2509539746"/>
              </p:ext>
            </p:extLst>
          </p:nvPr>
        </p:nvGraphicFramePr>
        <p:xfrm>
          <a:off x="433671" y="2194941"/>
          <a:ext cx="8174922" cy="1928930"/>
        </p:xfrm>
        <a:graphic>
          <a:graphicData uri="http://schemas.openxmlformats.org/drawingml/2006/table">
            <a:tbl>
              <a:tblPr firstRow="1" bandRow="1">
                <a:tableStyleId>{5C22544A-7EE6-4342-B048-85BDC9FD1C3A}</a:tableStyleId>
              </a:tblPr>
              <a:tblGrid>
                <a:gridCol w="1214655">
                  <a:extLst>
                    <a:ext uri="{9D8B030D-6E8A-4147-A177-3AD203B41FA5}">
                      <a16:colId xmlns:a16="http://schemas.microsoft.com/office/drawing/2014/main" val="313465916"/>
                    </a:ext>
                  </a:extLst>
                </a:gridCol>
                <a:gridCol w="2460458">
                  <a:extLst>
                    <a:ext uri="{9D8B030D-6E8A-4147-A177-3AD203B41FA5}">
                      <a16:colId xmlns:a16="http://schemas.microsoft.com/office/drawing/2014/main" val="3070595473"/>
                    </a:ext>
                  </a:extLst>
                </a:gridCol>
                <a:gridCol w="4499809">
                  <a:extLst>
                    <a:ext uri="{9D8B030D-6E8A-4147-A177-3AD203B41FA5}">
                      <a16:colId xmlns:a16="http://schemas.microsoft.com/office/drawing/2014/main" val="3043895141"/>
                    </a:ext>
                  </a:extLst>
                </a:gridCol>
              </a:tblGrid>
              <a:tr h="532088">
                <a:tc>
                  <a:txBody>
                    <a:bodyPr/>
                    <a:lstStyle/>
                    <a:p>
                      <a:pPr marL="0" marR="0" algn="ctr">
                        <a:lnSpc>
                          <a:spcPct val="125000"/>
                        </a:lnSpc>
                        <a:spcBef>
                          <a:spcPts val="0"/>
                        </a:spcBef>
                        <a:spcAft>
                          <a:spcPts val="0"/>
                        </a:spcAft>
                      </a:pPr>
                      <a:r>
                        <a:rPr lang="en-US" sz="2000" dirty="0">
                          <a:effectLst/>
                        </a:rPr>
                        <a:t>NO</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solidFill>
                      <a:srgbClr val="7030A0"/>
                    </a:solidFill>
                  </a:tcPr>
                </a:tc>
                <a:tc>
                  <a:txBody>
                    <a:bodyPr/>
                    <a:lstStyle/>
                    <a:p>
                      <a:pPr marL="0" marR="0">
                        <a:lnSpc>
                          <a:spcPct val="125000"/>
                        </a:lnSpc>
                        <a:spcBef>
                          <a:spcPts val="0"/>
                        </a:spcBef>
                        <a:spcAft>
                          <a:spcPts val="0"/>
                        </a:spcAft>
                      </a:pPr>
                      <a:r>
                        <a:rPr lang="en-US" sz="2000" dirty="0">
                          <a:effectLst/>
                        </a:rPr>
                        <a:t>ENROLLMENT NO</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solidFill>
                      <a:srgbClr val="7030A0"/>
                    </a:solidFill>
                  </a:tcPr>
                </a:tc>
                <a:tc>
                  <a:txBody>
                    <a:bodyPr/>
                    <a:lstStyle/>
                    <a:p>
                      <a:pPr marL="0" marR="0">
                        <a:lnSpc>
                          <a:spcPct val="125000"/>
                        </a:lnSpc>
                        <a:spcBef>
                          <a:spcPts val="0"/>
                        </a:spcBef>
                        <a:spcAft>
                          <a:spcPts val="0"/>
                        </a:spcAft>
                      </a:pPr>
                      <a:r>
                        <a:rPr lang="en-US" sz="2000" dirty="0">
                          <a:effectLst/>
                        </a:rPr>
                        <a:t>NAME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solidFill>
                      <a:srgbClr val="7030A0"/>
                    </a:solidFill>
                  </a:tcPr>
                </a:tc>
                <a:extLst>
                  <a:ext uri="{0D108BD9-81ED-4DB2-BD59-A6C34878D82A}">
                    <a16:rowId xmlns:a16="http://schemas.microsoft.com/office/drawing/2014/main" val="494246404"/>
                  </a:ext>
                </a:extLst>
              </a:tr>
              <a:tr h="465614">
                <a:tc>
                  <a:txBody>
                    <a:bodyPr/>
                    <a:lstStyle/>
                    <a:p>
                      <a:pPr marL="0" marR="0" algn="ctr">
                        <a:lnSpc>
                          <a:spcPct val="125000"/>
                        </a:lnSpc>
                        <a:spcBef>
                          <a:spcPts val="0"/>
                        </a:spcBef>
                        <a:spcAft>
                          <a:spcPts val="0"/>
                        </a:spcAft>
                      </a:pPr>
                      <a:r>
                        <a:rPr lang="en-US" sz="2000">
                          <a:effectLst/>
                        </a:rPr>
                        <a:t>1</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225490694039</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Rupesh Jadhav</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2067725800"/>
                  </a:ext>
                </a:extLst>
              </a:tr>
              <a:tr h="465614">
                <a:tc>
                  <a:txBody>
                    <a:bodyPr/>
                    <a:lstStyle/>
                    <a:p>
                      <a:pPr marL="0" marR="0" algn="ctr">
                        <a:lnSpc>
                          <a:spcPct val="125000"/>
                        </a:lnSpc>
                        <a:spcBef>
                          <a:spcPts val="0"/>
                        </a:spcBef>
                        <a:spcAft>
                          <a:spcPts val="0"/>
                        </a:spcAft>
                      </a:pPr>
                      <a:r>
                        <a:rPr lang="en-US" sz="2000">
                          <a:effectLst/>
                        </a:rPr>
                        <a:t>2</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225490694040</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Mohit Jain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922039687"/>
                  </a:ext>
                </a:extLst>
              </a:tr>
              <a:tr h="465614">
                <a:tc>
                  <a:txBody>
                    <a:bodyPr/>
                    <a:lstStyle/>
                    <a:p>
                      <a:pPr marL="0" marR="0" algn="ctr">
                        <a:lnSpc>
                          <a:spcPct val="125000"/>
                        </a:lnSpc>
                        <a:spcBef>
                          <a:spcPts val="0"/>
                        </a:spcBef>
                        <a:spcAft>
                          <a:spcPts val="0"/>
                        </a:spcAft>
                      </a:pPr>
                      <a:r>
                        <a:rPr lang="en-US" sz="2000" dirty="0">
                          <a:effectLst/>
                        </a:rPr>
                        <a:t>3</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225490694087</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Kashyap</a:t>
                      </a:r>
                      <a:r>
                        <a:rPr lang="en-US" sz="2000" baseline="0" dirty="0">
                          <a:effectLst/>
                          <a:latin typeface="Times New Roman" panose="02020603050405020304" pitchFamily="18" charset="0"/>
                          <a:ea typeface="Times New Roman" panose="02020603050405020304" pitchFamily="18" charset="0"/>
                          <a:cs typeface="Times New Roman" panose="02020603050405020304" pitchFamily="18" charset="0"/>
                        </a:rPr>
                        <a:t> Prajapati</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296541469"/>
                  </a:ext>
                </a:extLst>
              </a:tr>
            </a:tbl>
          </a:graphicData>
        </a:graphic>
      </p:graphicFrame>
      <p:sp>
        <p:nvSpPr>
          <p:cNvPr id="5" name="Rectangle 4">
            <a:extLst>
              <a:ext uri="{FF2B5EF4-FFF2-40B4-BE49-F238E27FC236}">
                <a16:creationId xmlns:a16="http://schemas.microsoft.com/office/drawing/2014/main" id="{B7750BA4-EAC7-408B-B96C-04D31C37325B}"/>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4331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3234D-36F9-4F1D-A7B7-D801B31F0AEF}"/>
              </a:ext>
            </a:extLst>
          </p:cNvPr>
          <p:cNvSpPr>
            <a:spLocks noGrp="1"/>
          </p:cNvSpPr>
          <p:nvPr>
            <p:ph type="title"/>
          </p:nvPr>
        </p:nvSpPr>
        <p:spPr>
          <a:xfrm>
            <a:off x="914400" y="990600"/>
            <a:ext cx="7080504" cy="50063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3000" b="1" dirty="0">
                <a:latin typeface="Times New Roman" pitchFamily="18" charset="0"/>
                <a:cs typeface="Times New Roman" pitchFamily="18" charset="0"/>
              </a:rPr>
              <a:t>Registration page</a:t>
            </a:r>
          </a:p>
        </p:txBody>
      </p:sp>
      <p:sp>
        <p:nvSpPr>
          <p:cNvPr id="4" name="Rectangle 3">
            <a:extLst>
              <a:ext uri="{FF2B5EF4-FFF2-40B4-BE49-F238E27FC236}">
                <a16:creationId xmlns:a16="http://schemas.microsoft.com/office/drawing/2014/main" id="{02BBF432-8B6E-4AF5-8710-D32FB2629E1E}"/>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FB3B24D-06E9-9A00-48B7-6C09C50AD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28800"/>
            <a:ext cx="8518358" cy="4409724"/>
          </a:xfrm>
          <a:prstGeom prst="rect">
            <a:avLst/>
          </a:prstGeom>
        </p:spPr>
      </p:pic>
    </p:spTree>
    <p:extLst>
      <p:ext uri="{BB962C8B-B14F-4D97-AF65-F5344CB8AC3E}">
        <p14:creationId xmlns:p14="http://schemas.microsoft.com/office/powerpoint/2010/main" val="2515540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FF29-07B3-422D-B567-20481C491B22}"/>
              </a:ext>
            </a:extLst>
          </p:cNvPr>
          <p:cNvSpPr>
            <a:spLocks noGrp="1"/>
          </p:cNvSpPr>
          <p:nvPr>
            <p:ph type="title"/>
          </p:nvPr>
        </p:nvSpPr>
        <p:spPr>
          <a:xfrm>
            <a:off x="762000" y="990600"/>
            <a:ext cx="7290054" cy="45150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3000" b="1" dirty="0">
                <a:latin typeface="Times New Roman" pitchFamily="18" charset="0"/>
                <a:cs typeface="Times New Roman" pitchFamily="18" charset="0"/>
              </a:rPr>
              <a:t>Login Page</a:t>
            </a:r>
          </a:p>
        </p:txBody>
      </p:sp>
      <p:sp>
        <p:nvSpPr>
          <p:cNvPr id="4" name="Rectangle 3">
            <a:extLst>
              <a:ext uri="{FF2B5EF4-FFF2-40B4-BE49-F238E27FC236}">
                <a16:creationId xmlns:a16="http://schemas.microsoft.com/office/drawing/2014/main" id="{0E9A8F2F-6977-4A4B-AC5C-C5C6097B2D46}"/>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929C52-0544-4036-3F75-D4107D226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057400"/>
            <a:ext cx="6553199" cy="3407276"/>
          </a:xfrm>
          <a:prstGeom prst="rect">
            <a:avLst/>
          </a:prstGeom>
        </p:spPr>
      </p:pic>
    </p:spTree>
    <p:extLst>
      <p:ext uri="{BB962C8B-B14F-4D97-AF65-F5344CB8AC3E}">
        <p14:creationId xmlns:p14="http://schemas.microsoft.com/office/powerpoint/2010/main" val="694401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838200" y="11430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About us page</a:t>
            </a:r>
          </a:p>
        </p:txBody>
      </p:sp>
      <p:sp>
        <p:nvSpPr>
          <p:cNvPr id="4" name="Rectangle 3">
            <a:extLst>
              <a:ext uri="{FF2B5EF4-FFF2-40B4-BE49-F238E27FC236}">
                <a16:creationId xmlns:a16="http://schemas.microsoft.com/office/drawing/2014/main" id="{5EA4C019-E957-44BD-933D-64473C614C11}"/>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114922"/>
            <a:ext cx="7543800" cy="4020466"/>
          </a:xfrm>
          <a:prstGeom prst="rect">
            <a:avLst/>
          </a:prstGeom>
        </p:spPr>
      </p:pic>
    </p:spTree>
    <p:extLst>
      <p:ext uri="{BB962C8B-B14F-4D97-AF65-F5344CB8AC3E}">
        <p14:creationId xmlns:p14="http://schemas.microsoft.com/office/powerpoint/2010/main" val="1553442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838200" y="11430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Contact-us page</a:t>
            </a:r>
          </a:p>
        </p:txBody>
      </p:sp>
      <p:sp>
        <p:nvSpPr>
          <p:cNvPr id="4" name="Rectangle 3">
            <a:extLst>
              <a:ext uri="{FF2B5EF4-FFF2-40B4-BE49-F238E27FC236}">
                <a16:creationId xmlns:a16="http://schemas.microsoft.com/office/drawing/2014/main" id="{5EA4C019-E957-44BD-933D-64473C614C11}"/>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299405"/>
            <a:ext cx="7543800" cy="3651499"/>
          </a:xfrm>
          <a:prstGeom prst="rect">
            <a:avLst/>
          </a:prstGeom>
        </p:spPr>
      </p:pic>
    </p:spTree>
    <p:extLst>
      <p:ext uri="{BB962C8B-B14F-4D97-AF65-F5344CB8AC3E}">
        <p14:creationId xmlns:p14="http://schemas.microsoft.com/office/powerpoint/2010/main" val="674376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838200" y="1212205"/>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CART PAGE</a:t>
            </a:r>
          </a:p>
        </p:txBody>
      </p:sp>
      <p:sp>
        <p:nvSpPr>
          <p:cNvPr id="4" name="Rectangle 3">
            <a:extLst>
              <a:ext uri="{FF2B5EF4-FFF2-40B4-BE49-F238E27FC236}">
                <a16:creationId xmlns:a16="http://schemas.microsoft.com/office/drawing/2014/main" id="{EEE1085F-7BE9-4FD9-982D-452D3127AEF6}"/>
              </a:ext>
            </a:extLst>
          </p:cNvPr>
          <p:cNvSpPr/>
          <p:nvPr/>
        </p:nvSpPr>
        <p:spPr>
          <a:xfrm>
            <a:off x="0" y="240546"/>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678507" y="2133600"/>
            <a:ext cx="7780970" cy="3944958"/>
          </a:xfrm>
          <a:prstGeom prst="rect">
            <a:avLst/>
          </a:prstGeom>
        </p:spPr>
      </p:pic>
    </p:spTree>
    <p:extLst>
      <p:ext uri="{BB962C8B-B14F-4D97-AF65-F5344CB8AC3E}">
        <p14:creationId xmlns:p14="http://schemas.microsoft.com/office/powerpoint/2010/main" val="2808068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838200" y="1212205"/>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Added in cart</a:t>
            </a:r>
          </a:p>
        </p:txBody>
      </p:sp>
      <p:sp>
        <p:nvSpPr>
          <p:cNvPr id="4" name="Rectangle 3">
            <a:extLst>
              <a:ext uri="{FF2B5EF4-FFF2-40B4-BE49-F238E27FC236}">
                <a16:creationId xmlns:a16="http://schemas.microsoft.com/office/drawing/2014/main" id="{EEE1085F-7BE9-4FD9-982D-452D3127AEF6}"/>
              </a:ext>
            </a:extLst>
          </p:cNvPr>
          <p:cNvSpPr/>
          <p:nvPr/>
        </p:nvSpPr>
        <p:spPr>
          <a:xfrm>
            <a:off x="0" y="240546"/>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060650" y="2133600"/>
            <a:ext cx="7016683" cy="3944958"/>
          </a:xfrm>
          <a:prstGeom prst="rect">
            <a:avLst/>
          </a:prstGeom>
        </p:spPr>
      </p:pic>
    </p:spTree>
    <p:extLst>
      <p:ext uri="{BB962C8B-B14F-4D97-AF65-F5344CB8AC3E}">
        <p14:creationId xmlns:p14="http://schemas.microsoft.com/office/powerpoint/2010/main" val="29840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711164" y="945505"/>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Checkout page</a:t>
            </a:r>
          </a:p>
        </p:txBody>
      </p:sp>
      <p:sp>
        <p:nvSpPr>
          <p:cNvPr id="4" name="Rectangle 3">
            <a:extLst>
              <a:ext uri="{FF2B5EF4-FFF2-40B4-BE49-F238E27FC236}">
                <a16:creationId xmlns:a16="http://schemas.microsoft.com/office/drawing/2014/main" id="{EEE1085F-7BE9-4FD9-982D-452D3127AEF6}"/>
              </a:ext>
            </a:extLst>
          </p:cNvPr>
          <p:cNvSpPr/>
          <p:nvPr/>
        </p:nvSpPr>
        <p:spPr>
          <a:xfrm>
            <a:off x="0" y="240546"/>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726353" y="1905000"/>
            <a:ext cx="7685277" cy="4173558"/>
          </a:xfrm>
          <a:prstGeom prst="rect">
            <a:avLst/>
          </a:prstGeom>
        </p:spPr>
      </p:pic>
    </p:spTree>
    <p:extLst>
      <p:ext uri="{BB962C8B-B14F-4D97-AF65-F5344CB8AC3E}">
        <p14:creationId xmlns:p14="http://schemas.microsoft.com/office/powerpoint/2010/main" val="2383531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711164" y="945505"/>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Payment </a:t>
            </a:r>
            <a:r>
              <a:rPr lang="en-US" sz="3000" b="1" dirty="0" err="1">
                <a:latin typeface="Times New Roman" pitchFamily="18" charset="0"/>
                <a:cs typeface="Times New Roman" pitchFamily="18" charset="0"/>
              </a:rPr>
              <a:t>succesful</a:t>
            </a:r>
            <a:endParaRPr lang="en-US" sz="3000" b="1"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EEE1085F-7BE9-4FD9-982D-452D3127AEF6}"/>
              </a:ext>
            </a:extLst>
          </p:cNvPr>
          <p:cNvSpPr/>
          <p:nvPr/>
        </p:nvSpPr>
        <p:spPr>
          <a:xfrm>
            <a:off x="0" y="240546"/>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726353" y="2120531"/>
            <a:ext cx="7685277" cy="3742495"/>
          </a:xfrm>
          <a:prstGeom prst="rect">
            <a:avLst/>
          </a:prstGeom>
        </p:spPr>
      </p:pic>
    </p:spTree>
    <p:extLst>
      <p:ext uri="{BB962C8B-B14F-4D97-AF65-F5344CB8AC3E}">
        <p14:creationId xmlns:p14="http://schemas.microsoft.com/office/powerpoint/2010/main" val="3134835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767429" y="838200"/>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My Orders Page</a:t>
            </a:r>
          </a:p>
        </p:txBody>
      </p:sp>
      <p:sp>
        <p:nvSpPr>
          <p:cNvPr id="4" name="Rectangle 3">
            <a:extLst>
              <a:ext uri="{FF2B5EF4-FFF2-40B4-BE49-F238E27FC236}">
                <a16:creationId xmlns:a16="http://schemas.microsoft.com/office/drawing/2014/main" id="{EEE1085F-7BE9-4FD9-982D-452D3127AEF6}"/>
              </a:ext>
            </a:extLst>
          </p:cNvPr>
          <p:cNvSpPr/>
          <p:nvPr/>
        </p:nvSpPr>
        <p:spPr>
          <a:xfrm>
            <a:off x="0" y="240546"/>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893807" y="1752601"/>
            <a:ext cx="7350368" cy="4343400"/>
          </a:xfrm>
          <a:prstGeom prst="rect">
            <a:avLst/>
          </a:prstGeom>
        </p:spPr>
      </p:pic>
    </p:spTree>
    <p:extLst>
      <p:ext uri="{BB962C8B-B14F-4D97-AF65-F5344CB8AC3E}">
        <p14:creationId xmlns:p14="http://schemas.microsoft.com/office/powerpoint/2010/main" val="4269505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767429" y="838200"/>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Order Cancel</a:t>
            </a:r>
          </a:p>
        </p:txBody>
      </p:sp>
      <p:sp>
        <p:nvSpPr>
          <p:cNvPr id="4" name="Rectangle 3">
            <a:extLst>
              <a:ext uri="{FF2B5EF4-FFF2-40B4-BE49-F238E27FC236}">
                <a16:creationId xmlns:a16="http://schemas.microsoft.com/office/drawing/2014/main" id="{EEE1085F-7BE9-4FD9-982D-452D3127AEF6}"/>
              </a:ext>
            </a:extLst>
          </p:cNvPr>
          <p:cNvSpPr/>
          <p:nvPr/>
        </p:nvSpPr>
        <p:spPr>
          <a:xfrm>
            <a:off x="0" y="240546"/>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893807" y="1828800"/>
            <a:ext cx="7350368" cy="3809317"/>
          </a:xfrm>
          <a:prstGeom prst="rect">
            <a:avLst/>
          </a:prstGeom>
        </p:spPr>
      </p:pic>
    </p:spTree>
    <p:extLst>
      <p:ext uri="{BB962C8B-B14F-4D97-AF65-F5344CB8AC3E}">
        <p14:creationId xmlns:p14="http://schemas.microsoft.com/office/powerpoint/2010/main" val="248073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32DB-D837-4162-9907-1E635B4F3BD5}"/>
              </a:ext>
            </a:extLst>
          </p:cNvPr>
          <p:cNvSpPr>
            <a:spLocks noGrp="1"/>
          </p:cNvSpPr>
          <p:nvPr>
            <p:ph type="title"/>
          </p:nvPr>
        </p:nvSpPr>
        <p:spPr>
          <a:xfrm>
            <a:off x="85725" y="270043"/>
            <a:ext cx="8901113" cy="51486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2600" b="1" dirty="0">
                <a:solidFill>
                  <a:schemeClr val="tx1"/>
                </a:solidFill>
                <a:latin typeface="Times New Roman" panose="02020603050405020304" pitchFamily="18" charset="0"/>
                <a:cs typeface="Times New Roman" pitchFamily="18" charset="0"/>
              </a:rPr>
              <a:t>Index</a:t>
            </a:r>
            <a:endParaRPr lang="en-US" sz="26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C794F4-31E7-45F8-9017-274DF0A60A16}"/>
              </a:ext>
            </a:extLst>
          </p:cNvPr>
          <p:cNvSpPr>
            <a:spLocks noGrp="1"/>
          </p:cNvSpPr>
          <p:nvPr>
            <p:ph idx="1"/>
          </p:nvPr>
        </p:nvSpPr>
        <p:spPr>
          <a:xfrm>
            <a:off x="531435" y="784908"/>
            <a:ext cx="8081130" cy="6629400"/>
          </a:xfrm>
        </p:spPr>
        <p:txBody>
          <a:bodyPr>
            <a:noAutofit/>
          </a:bodyPr>
          <a:lstStyle/>
          <a:p>
            <a:pPr marL="0" indent="0" algn="just">
              <a:buNone/>
            </a:pPr>
            <a:r>
              <a:rPr lang="en-US" sz="1600" dirty="0">
                <a:latin typeface="Times New Roman" pitchFamily="18" charset="0"/>
                <a:cs typeface="Times New Roman" pitchFamily="18" charset="0"/>
              </a:rPr>
              <a:t>1. Introduction  </a:t>
            </a:r>
          </a:p>
          <a:p>
            <a:pPr marL="0" indent="0" algn="just">
              <a:buNone/>
            </a:pPr>
            <a:r>
              <a:rPr lang="en-US" sz="1600" dirty="0">
                <a:latin typeface="Times New Roman" pitchFamily="18" charset="0"/>
                <a:cs typeface="Times New Roman" pitchFamily="18" charset="0"/>
              </a:rPr>
              <a:t> 1.1. Existing System  </a:t>
            </a:r>
          </a:p>
          <a:p>
            <a:pPr marL="0" indent="0" algn="just">
              <a:buNone/>
            </a:pPr>
            <a:r>
              <a:rPr lang="en-US" sz="1600" dirty="0">
                <a:latin typeface="Times New Roman" pitchFamily="18" charset="0"/>
                <a:cs typeface="Times New Roman" pitchFamily="18" charset="0"/>
              </a:rPr>
              <a:t>1.2. Need for the New System  </a:t>
            </a:r>
          </a:p>
          <a:p>
            <a:pPr marL="0" indent="0" algn="just">
              <a:buNone/>
            </a:pPr>
            <a:r>
              <a:rPr lang="en-US" sz="1600" dirty="0">
                <a:latin typeface="Times New Roman" pitchFamily="18" charset="0"/>
                <a:cs typeface="Times New Roman" pitchFamily="18" charset="0"/>
              </a:rPr>
              <a:t>1.3. Objective of the New System  </a:t>
            </a:r>
          </a:p>
          <a:p>
            <a:pPr marL="0" indent="0" algn="just">
              <a:buNone/>
            </a:pPr>
            <a:r>
              <a:rPr lang="en-US" sz="1600" dirty="0">
                <a:latin typeface="Times New Roman" pitchFamily="18" charset="0"/>
                <a:cs typeface="Times New Roman" pitchFamily="18" charset="0"/>
              </a:rPr>
              <a:t>1.4. Problem Definition  </a:t>
            </a:r>
          </a:p>
          <a:p>
            <a:pPr marL="0" indent="0" algn="just">
              <a:buNone/>
            </a:pPr>
            <a:r>
              <a:rPr lang="en-US" sz="1600" dirty="0">
                <a:latin typeface="Times New Roman" pitchFamily="18" charset="0"/>
                <a:cs typeface="Times New Roman" pitchFamily="18" charset="0"/>
              </a:rPr>
              <a:t>1.5. Core Components  </a:t>
            </a:r>
          </a:p>
          <a:p>
            <a:pPr marL="0" indent="0" algn="just">
              <a:buNone/>
            </a:pPr>
            <a:r>
              <a:rPr lang="en-US" sz="1600" dirty="0">
                <a:latin typeface="Times New Roman" pitchFamily="18" charset="0"/>
                <a:cs typeface="Times New Roman" pitchFamily="18" charset="0"/>
              </a:rPr>
              <a:t>1.6. Project Profile  </a:t>
            </a:r>
          </a:p>
          <a:p>
            <a:pPr marL="0" indent="0" algn="just">
              <a:buNone/>
            </a:pPr>
            <a:r>
              <a:rPr lang="en-US" sz="1600" dirty="0">
                <a:latin typeface="Times New Roman" pitchFamily="18" charset="0"/>
                <a:cs typeface="Times New Roman" pitchFamily="18" charset="0"/>
              </a:rPr>
              <a:t>1.7. Assumptions and Constraints  </a:t>
            </a:r>
          </a:p>
          <a:p>
            <a:pPr marL="0" indent="0" algn="just">
              <a:buNone/>
            </a:pPr>
            <a:r>
              <a:rPr lang="en-US" sz="1600" dirty="0">
                <a:latin typeface="Times New Roman" pitchFamily="18" charset="0"/>
                <a:cs typeface="Times New Roman" pitchFamily="18" charset="0"/>
              </a:rPr>
              <a:t>1.8. Advantages and Limitations of the Proposed System</a:t>
            </a:r>
          </a:p>
          <a:p>
            <a:pPr marL="0" indent="0" algn="just">
              <a:buNone/>
            </a:pPr>
            <a:r>
              <a:rPr lang="en-US" sz="1600" dirty="0">
                <a:latin typeface="Times New Roman" pitchFamily="18" charset="0"/>
                <a:cs typeface="Times New Roman" pitchFamily="18" charset="0"/>
              </a:rPr>
              <a:t>2. Requirement Determination &amp; Analysis  </a:t>
            </a:r>
          </a:p>
          <a:p>
            <a:pPr marL="0" indent="0" algn="just">
              <a:buNone/>
            </a:pPr>
            <a:r>
              <a:rPr lang="en-US" sz="1600" dirty="0">
                <a:latin typeface="Times New Roman" pitchFamily="18" charset="0"/>
                <a:cs typeface="Times New Roman" pitchFamily="18" charset="0"/>
              </a:rPr>
              <a:t>2.1. Requirement Determination  </a:t>
            </a:r>
          </a:p>
          <a:p>
            <a:pPr marL="0" indent="0" algn="just">
              <a:buNone/>
            </a:pPr>
            <a:r>
              <a:rPr lang="en-US" sz="1600" dirty="0">
                <a:latin typeface="Times New Roman" pitchFamily="18" charset="0"/>
                <a:cs typeface="Times New Roman" pitchFamily="18" charset="0"/>
              </a:rPr>
              <a:t>2.2. Targeted Users</a:t>
            </a:r>
          </a:p>
          <a:p>
            <a:pPr marL="0" indent="0" algn="just">
              <a:buNone/>
            </a:pPr>
            <a:r>
              <a:rPr lang="en-US" sz="1600" dirty="0">
                <a:latin typeface="Times New Roman" pitchFamily="18" charset="0"/>
                <a:cs typeface="Times New Roman" pitchFamily="18" charset="0"/>
              </a:rPr>
              <a:t>3. System Design  </a:t>
            </a:r>
          </a:p>
          <a:p>
            <a:pPr marL="0" indent="0" algn="just">
              <a:buNone/>
            </a:pPr>
            <a:r>
              <a:rPr lang="en-US" sz="1600" dirty="0">
                <a:latin typeface="Times New Roman" pitchFamily="18" charset="0"/>
                <a:cs typeface="Times New Roman" pitchFamily="18" charset="0"/>
              </a:rPr>
              <a:t>3.1. Use Case Diagram  </a:t>
            </a:r>
          </a:p>
          <a:p>
            <a:pPr marL="0" indent="0" algn="just">
              <a:buNone/>
            </a:pPr>
            <a:r>
              <a:rPr lang="en-US" sz="1600" dirty="0">
                <a:latin typeface="Times New Roman" pitchFamily="18" charset="0"/>
                <a:cs typeface="Times New Roman" pitchFamily="18" charset="0"/>
              </a:rPr>
              <a:t>3.2. Class Diagram  </a:t>
            </a:r>
          </a:p>
          <a:p>
            <a:pPr marL="0" indent="0" algn="just">
              <a:buNone/>
            </a:pPr>
            <a:r>
              <a:rPr lang="en-US" sz="1600" dirty="0">
                <a:latin typeface="Times New Roman" pitchFamily="18" charset="0"/>
                <a:cs typeface="Times New Roman" pitchFamily="18" charset="0"/>
              </a:rPr>
              <a:t>3.3. Interaction Diagram  </a:t>
            </a:r>
          </a:p>
          <a:p>
            <a:pPr marL="0" indent="0" algn="just">
              <a:buNone/>
            </a:pPr>
            <a:r>
              <a:rPr lang="en-US" sz="1600" dirty="0">
                <a:latin typeface="Times New Roman" pitchFamily="18" charset="0"/>
                <a:cs typeface="Times New Roman" pitchFamily="18" charset="0"/>
              </a:rPr>
              <a:t>3.4. Activity Diagram  </a:t>
            </a:r>
          </a:p>
          <a:p>
            <a:pPr marL="0" indent="0" algn="just">
              <a:buNone/>
            </a:pPr>
            <a:r>
              <a:rPr lang="en-US" sz="1600" dirty="0">
                <a:latin typeface="Times New Roman" pitchFamily="18" charset="0"/>
                <a:cs typeface="Times New Roman" pitchFamily="18" charset="0"/>
              </a:rPr>
              <a:t>3.5. Data Dictionary</a:t>
            </a:r>
          </a:p>
          <a:p>
            <a:pPr marL="0" indent="0" algn="just">
              <a:buNone/>
            </a:pPr>
            <a:r>
              <a:rPr lang="en-US" sz="1600" dirty="0">
                <a:latin typeface="Times New Roman" pitchFamily="18" charset="0"/>
                <a:cs typeface="Times New Roman" pitchFamily="18" charset="0"/>
              </a:rPr>
              <a:t>4. Screenshots of main modules</a:t>
            </a:r>
            <a:endParaRPr lang="en-US" sz="1600" dirty="0">
              <a:solidFill>
                <a:schemeClr val="bg1"/>
              </a:solidFill>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7A8C49AE-36A6-4775-BE41-86701A83D8D1}"/>
              </a:ext>
            </a:extLst>
          </p:cNvPr>
          <p:cNvSpPr/>
          <p:nvPr/>
        </p:nvSpPr>
        <p:spPr>
          <a:xfrm>
            <a:off x="0" y="-6582"/>
            <a:ext cx="9144000" cy="7502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961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4F9C-58DE-4C46-8A77-649C84FDEA38}"/>
              </a:ext>
            </a:extLst>
          </p:cNvPr>
          <p:cNvSpPr>
            <a:spLocks noGrp="1"/>
          </p:cNvSpPr>
          <p:nvPr>
            <p:ph type="title"/>
          </p:nvPr>
        </p:nvSpPr>
        <p:spPr>
          <a:xfrm>
            <a:off x="926973" y="2679192"/>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6000" b="1" dirty="0">
                <a:latin typeface="Times New Roman" pitchFamily="18" charset="0"/>
                <a:cs typeface="Times New Roman" pitchFamily="18" charset="0"/>
              </a:rPr>
              <a:t>ADMIN</a:t>
            </a:r>
          </a:p>
        </p:txBody>
      </p:sp>
    </p:spTree>
    <p:extLst>
      <p:ext uri="{BB962C8B-B14F-4D97-AF65-F5344CB8AC3E}">
        <p14:creationId xmlns:p14="http://schemas.microsoft.com/office/powerpoint/2010/main" val="895956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0525" y="914400"/>
            <a:ext cx="5403676" cy="914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b="1" dirty="0">
                <a:latin typeface="Times New Roman" panose="02020603050405020304" pitchFamily="18" charset="0"/>
                <a:cs typeface="Times New Roman" pitchFamily="18" charset="0"/>
              </a:rPr>
              <a:t>Admin Login</a:t>
            </a:r>
          </a:p>
        </p:txBody>
      </p:sp>
      <p:pic>
        <p:nvPicPr>
          <p:cNvPr id="6" name="Content Placeholder 5">
            <a:extLst>
              <a:ext uri="{FF2B5EF4-FFF2-40B4-BE49-F238E27FC236}">
                <a16:creationId xmlns:a16="http://schemas.microsoft.com/office/drawing/2014/main" id="{057117AF-4304-02AE-5616-34D9C477F25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762000" y="2443596"/>
            <a:ext cx="7161213" cy="3723407"/>
          </a:xfrm>
        </p:spPr>
      </p:pic>
    </p:spTree>
    <p:extLst>
      <p:ext uri="{BB962C8B-B14F-4D97-AF65-F5344CB8AC3E}">
        <p14:creationId xmlns:p14="http://schemas.microsoft.com/office/powerpoint/2010/main" val="3500970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1066800"/>
            <a:ext cx="5486401"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anose="02020603050405020304" pitchFamily="18" charset="0"/>
                <a:cs typeface="Times New Roman" pitchFamily="18" charset="0"/>
              </a:rPr>
              <a:t>Manage profile</a:t>
            </a:r>
          </a:p>
        </p:txBody>
      </p:sp>
      <p:pic>
        <p:nvPicPr>
          <p:cNvPr id="6" name="Content Placeholder 5">
            <a:extLst>
              <a:ext uri="{FF2B5EF4-FFF2-40B4-BE49-F238E27FC236}">
                <a16:creationId xmlns:a16="http://schemas.microsoft.com/office/drawing/2014/main" id="{057117AF-4304-02AE-5616-34D9C477F25F}"/>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90601" y="2133600"/>
            <a:ext cx="6934200" cy="4033403"/>
          </a:xfrm>
        </p:spPr>
      </p:pic>
    </p:spTree>
    <p:extLst>
      <p:ext uri="{BB962C8B-B14F-4D97-AF65-F5344CB8AC3E}">
        <p14:creationId xmlns:p14="http://schemas.microsoft.com/office/powerpoint/2010/main" val="4018584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3084-E5F1-48DC-BFA7-926802B8C541}"/>
              </a:ext>
            </a:extLst>
          </p:cNvPr>
          <p:cNvSpPr>
            <a:spLocks noGrp="1"/>
          </p:cNvSpPr>
          <p:nvPr>
            <p:ph type="title"/>
          </p:nvPr>
        </p:nvSpPr>
        <p:spPr>
          <a:xfrm>
            <a:off x="762000" y="609600"/>
            <a:ext cx="7290054" cy="58585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Admin Dashboard</a:t>
            </a:r>
          </a:p>
        </p:txBody>
      </p:sp>
      <p:pic>
        <p:nvPicPr>
          <p:cNvPr id="5" name="Picture 4">
            <a:extLst>
              <a:ext uri="{FF2B5EF4-FFF2-40B4-BE49-F238E27FC236}">
                <a16:creationId xmlns:a16="http://schemas.microsoft.com/office/drawing/2014/main" id="{5407F5C2-28F8-6B94-9FFC-7392E1E19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82" y="1676400"/>
            <a:ext cx="8000054" cy="4713048"/>
          </a:xfrm>
          <a:prstGeom prst="rect">
            <a:avLst/>
          </a:prstGeom>
        </p:spPr>
      </p:pic>
    </p:spTree>
    <p:extLst>
      <p:ext uri="{BB962C8B-B14F-4D97-AF65-F5344CB8AC3E}">
        <p14:creationId xmlns:p14="http://schemas.microsoft.com/office/powerpoint/2010/main" val="642228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65AD-976F-4E1D-B44A-EC3941D87C84}"/>
              </a:ext>
            </a:extLst>
          </p:cNvPr>
          <p:cNvSpPr>
            <a:spLocks noGrp="1"/>
          </p:cNvSpPr>
          <p:nvPr>
            <p:ph type="title"/>
          </p:nvPr>
        </p:nvSpPr>
        <p:spPr>
          <a:xfrm>
            <a:off x="1219200" y="1143000"/>
            <a:ext cx="6096000" cy="49110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sz="3000" b="1" dirty="0">
                <a:latin typeface="Times New Roman" pitchFamily="18" charset="0"/>
                <a:cs typeface="Times New Roman" pitchFamily="18" charset="0"/>
              </a:rPr>
              <a:t>Add category </a:t>
            </a:r>
          </a:p>
        </p:txBody>
      </p:sp>
      <p:pic>
        <p:nvPicPr>
          <p:cNvPr id="5" name="Picture 4">
            <a:extLst>
              <a:ext uri="{FF2B5EF4-FFF2-40B4-BE49-F238E27FC236}">
                <a16:creationId xmlns:a16="http://schemas.microsoft.com/office/drawing/2014/main" id="{F9D64051-D565-120A-099D-2739D1041B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322" y="2756923"/>
            <a:ext cx="7931603" cy="2693517"/>
          </a:xfrm>
          <a:prstGeom prst="rect">
            <a:avLst/>
          </a:prstGeom>
        </p:spPr>
      </p:pic>
    </p:spTree>
    <p:extLst>
      <p:ext uri="{BB962C8B-B14F-4D97-AF65-F5344CB8AC3E}">
        <p14:creationId xmlns:p14="http://schemas.microsoft.com/office/powerpoint/2010/main" val="613227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65AD-976F-4E1D-B44A-EC3941D87C84}"/>
              </a:ext>
            </a:extLst>
          </p:cNvPr>
          <p:cNvSpPr>
            <a:spLocks noGrp="1"/>
          </p:cNvSpPr>
          <p:nvPr>
            <p:ph type="title"/>
          </p:nvPr>
        </p:nvSpPr>
        <p:spPr>
          <a:xfrm>
            <a:off x="1219200" y="1143000"/>
            <a:ext cx="6096000" cy="49110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sz="3000" b="1" dirty="0">
                <a:latin typeface="Times New Roman" pitchFamily="18" charset="0"/>
                <a:cs typeface="Times New Roman" pitchFamily="18" charset="0"/>
              </a:rPr>
              <a:t>Add Product</a:t>
            </a:r>
          </a:p>
        </p:txBody>
      </p:sp>
      <p:pic>
        <p:nvPicPr>
          <p:cNvPr id="5" name="Picture 4">
            <a:extLst>
              <a:ext uri="{FF2B5EF4-FFF2-40B4-BE49-F238E27FC236}">
                <a16:creationId xmlns:a16="http://schemas.microsoft.com/office/drawing/2014/main" id="{F9D64051-D565-120A-099D-2739D1041BE6}"/>
              </a:ext>
            </a:extLst>
          </p:cNvPr>
          <p:cNvPicPr>
            <a:picLocks noChangeAspect="1"/>
          </p:cNvPicPr>
          <p:nvPr/>
        </p:nvPicPr>
        <p:blipFill>
          <a:blip r:embed="rId2"/>
          <a:stretch>
            <a:fillRect/>
          </a:stretch>
        </p:blipFill>
        <p:spPr>
          <a:xfrm>
            <a:off x="447322" y="2281445"/>
            <a:ext cx="7931603" cy="3644473"/>
          </a:xfrm>
          <a:prstGeom prst="rect">
            <a:avLst/>
          </a:prstGeom>
        </p:spPr>
      </p:pic>
    </p:spTree>
    <p:extLst>
      <p:ext uri="{BB962C8B-B14F-4D97-AF65-F5344CB8AC3E}">
        <p14:creationId xmlns:p14="http://schemas.microsoft.com/office/powerpoint/2010/main" val="3191571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65AD-976F-4E1D-B44A-EC3941D87C84}"/>
              </a:ext>
            </a:extLst>
          </p:cNvPr>
          <p:cNvSpPr>
            <a:spLocks noGrp="1"/>
          </p:cNvSpPr>
          <p:nvPr>
            <p:ph type="title"/>
          </p:nvPr>
        </p:nvSpPr>
        <p:spPr>
          <a:xfrm>
            <a:off x="914400" y="914400"/>
            <a:ext cx="7067550" cy="64350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Product’s Listing Admin</a:t>
            </a:r>
          </a:p>
        </p:txBody>
      </p:sp>
      <p:pic>
        <p:nvPicPr>
          <p:cNvPr id="5" name="Picture 4">
            <a:extLst>
              <a:ext uri="{FF2B5EF4-FFF2-40B4-BE49-F238E27FC236}">
                <a16:creationId xmlns:a16="http://schemas.microsoft.com/office/drawing/2014/main" id="{F9D64051-D565-120A-099D-2739D1041BE6}"/>
              </a:ext>
            </a:extLst>
          </p:cNvPr>
          <p:cNvPicPr>
            <a:picLocks noChangeAspect="1"/>
          </p:cNvPicPr>
          <p:nvPr/>
        </p:nvPicPr>
        <p:blipFill>
          <a:blip r:embed="rId2"/>
          <a:stretch>
            <a:fillRect/>
          </a:stretch>
        </p:blipFill>
        <p:spPr>
          <a:xfrm>
            <a:off x="447322" y="2227657"/>
            <a:ext cx="7931603" cy="3752050"/>
          </a:xfrm>
          <a:prstGeom prst="rect">
            <a:avLst/>
          </a:prstGeom>
        </p:spPr>
      </p:pic>
    </p:spTree>
    <p:extLst>
      <p:ext uri="{BB962C8B-B14F-4D97-AF65-F5344CB8AC3E}">
        <p14:creationId xmlns:p14="http://schemas.microsoft.com/office/powerpoint/2010/main" val="613227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65AD-976F-4E1D-B44A-EC3941D87C84}"/>
              </a:ext>
            </a:extLst>
          </p:cNvPr>
          <p:cNvSpPr>
            <a:spLocks noGrp="1"/>
          </p:cNvSpPr>
          <p:nvPr>
            <p:ph type="title"/>
          </p:nvPr>
        </p:nvSpPr>
        <p:spPr>
          <a:xfrm>
            <a:off x="914400" y="914400"/>
            <a:ext cx="7067550" cy="64350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order Listing Admin side</a:t>
            </a:r>
          </a:p>
        </p:txBody>
      </p:sp>
      <p:pic>
        <p:nvPicPr>
          <p:cNvPr id="5" name="Picture 4">
            <a:extLst>
              <a:ext uri="{FF2B5EF4-FFF2-40B4-BE49-F238E27FC236}">
                <a16:creationId xmlns:a16="http://schemas.microsoft.com/office/drawing/2014/main" id="{F9D64051-D565-120A-099D-2739D1041B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325" y="2227657"/>
            <a:ext cx="7071597" cy="3752050"/>
          </a:xfrm>
          <a:prstGeom prst="rect">
            <a:avLst/>
          </a:prstGeom>
        </p:spPr>
      </p:pic>
    </p:spTree>
    <p:extLst>
      <p:ext uri="{BB962C8B-B14F-4D97-AF65-F5344CB8AC3E}">
        <p14:creationId xmlns:p14="http://schemas.microsoft.com/office/powerpoint/2010/main" val="3304485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65AD-976F-4E1D-B44A-EC3941D87C84}"/>
              </a:ext>
            </a:extLst>
          </p:cNvPr>
          <p:cNvSpPr>
            <a:spLocks noGrp="1"/>
          </p:cNvSpPr>
          <p:nvPr>
            <p:ph type="title"/>
          </p:nvPr>
        </p:nvSpPr>
        <p:spPr>
          <a:xfrm>
            <a:off x="914400" y="914400"/>
            <a:ext cx="7067550" cy="64350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Delivery status update</a:t>
            </a:r>
          </a:p>
        </p:txBody>
      </p:sp>
      <p:pic>
        <p:nvPicPr>
          <p:cNvPr id="5" name="Picture 4">
            <a:extLst>
              <a:ext uri="{FF2B5EF4-FFF2-40B4-BE49-F238E27FC236}">
                <a16:creationId xmlns:a16="http://schemas.microsoft.com/office/drawing/2014/main" id="{F9D64051-D565-120A-099D-2739D1041B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325" y="2267072"/>
            <a:ext cx="7071597" cy="3673219"/>
          </a:xfrm>
          <a:prstGeom prst="rect">
            <a:avLst/>
          </a:prstGeom>
        </p:spPr>
      </p:pic>
    </p:spTree>
    <p:extLst>
      <p:ext uri="{BB962C8B-B14F-4D97-AF65-F5344CB8AC3E}">
        <p14:creationId xmlns:p14="http://schemas.microsoft.com/office/powerpoint/2010/main" val="517966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50F4-EA2B-43EE-888B-BBEE84196A09}"/>
              </a:ext>
            </a:extLst>
          </p:cNvPr>
          <p:cNvSpPr>
            <a:spLocks noGrp="1"/>
          </p:cNvSpPr>
          <p:nvPr>
            <p:ph type="title"/>
          </p:nvPr>
        </p:nvSpPr>
        <p:spPr/>
        <p:txBody>
          <a:bodyPr>
            <a:normAutofit/>
          </a:bodyPr>
          <a:lstStyle/>
          <a:p>
            <a:r>
              <a:rPr lang="en-US" dirty="0">
                <a:latin typeface="BigNoodleTitling" panose="02000708030402040100" pitchFamily="2" charset="0"/>
              </a:rPr>
              <a:t>Technology Selected for Proposed System</a:t>
            </a:r>
          </a:p>
        </p:txBody>
      </p:sp>
      <p:sp>
        <p:nvSpPr>
          <p:cNvPr id="3" name="Content Placeholder 2">
            <a:extLst>
              <a:ext uri="{FF2B5EF4-FFF2-40B4-BE49-F238E27FC236}">
                <a16:creationId xmlns:a16="http://schemas.microsoft.com/office/drawing/2014/main" id="{605B030D-A32E-4F9A-A752-5B1BE3C55506}"/>
              </a:ext>
            </a:extLst>
          </p:cNvPr>
          <p:cNvSpPr>
            <a:spLocks noGrp="1"/>
          </p:cNvSpPr>
          <p:nvPr>
            <p:ph idx="1"/>
          </p:nvPr>
        </p:nvSpPr>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HTML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Java script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CSS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Language :- PHP</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Framework :- </a:t>
            </a:r>
            <a:r>
              <a:rPr lang="en-US" dirty="0" err="1">
                <a:latin typeface="Times New Roman" panose="02020603050405020304" pitchFamily="18" charset="0"/>
                <a:cs typeface="Times New Roman" panose="02020603050405020304" pitchFamily="18" charset="0"/>
              </a:rPr>
              <a:t>Laravel</a:t>
            </a:r>
            <a:r>
              <a:rPr lang="en-US" dirty="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Data Base :- MYSQL</a:t>
            </a:r>
          </a:p>
        </p:txBody>
      </p:sp>
      <p:sp>
        <p:nvSpPr>
          <p:cNvPr id="4" name="Rectangle 3">
            <a:extLst>
              <a:ext uri="{FF2B5EF4-FFF2-40B4-BE49-F238E27FC236}">
                <a16:creationId xmlns:a16="http://schemas.microsoft.com/office/drawing/2014/main" id="{221A2752-5677-4770-8926-CB605A141199}"/>
              </a:ext>
            </a:extLst>
          </p:cNvPr>
          <p:cNvSpPr/>
          <p:nvPr/>
        </p:nvSpPr>
        <p:spPr>
          <a:xfrm>
            <a:off x="319087"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4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6D189-0F17-4EC7-A558-92A964903477}"/>
              </a:ext>
            </a:extLst>
          </p:cNvPr>
          <p:cNvSpPr>
            <a:spLocks noGrp="1"/>
          </p:cNvSpPr>
          <p:nvPr>
            <p:ph type="title"/>
          </p:nvPr>
        </p:nvSpPr>
        <p:spPr>
          <a:xfrm>
            <a:off x="1295400" y="990600"/>
            <a:ext cx="5890512" cy="92970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5400" dirty="0">
                <a:latin typeface="Times New Roman" pitchFamily="18" charset="0"/>
                <a:ea typeface="Yu Gothic Light" panose="020B0300000000000000" pitchFamily="34" charset="-128"/>
                <a:cs typeface="Times New Roman" pitchFamily="18" charset="0"/>
              </a:rPr>
              <a:t>Introduction</a:t>
            </a:r>
          </a:p>
        </p:txBody>
      </p:sp>
      <p:sp>
        <p:nvSpPr>
          <p:cNvPr id="5" name="Content Placeholder 4"/>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exchange of Goods and services for money</a:t>
            </a:r>
          </a:p>
          <a:p>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Buyers :- these are people with money who want to purchase a good or service.</a:t>
            </a:r>
          </a:p>
          <a:p>
            <a:pPr>
              <a:buFont typeface="Wingdings" pitchFamily="2" charset="2"/>
              <a:buChar char="Ø"/>
            </a:pPr>
            <a:r>
              <a:rPr lang="en-US" dirty="0">
                <a:latin typeface="Times New Roman" panose="02020603050405020304" pitchFamily="18" charset="0"/>
                <a:cs typeface="Times New Roman" panose="02020603050405020304" pitchFamily="18" charset="0"/>
              </a:rPr>
              <a:t>Seller :- these are the people who offers goods and services to buyers.</a:t>
            </a:r>
          </a:p>
        </p:txBody>
      </p:sp>
      <p:sp>
        <p:nvSpPr>
          <p:cNvPr id="3" name="Rectangle 2">
            <a:extLst>
              <a:ext uri="{FF2B5EF4-FFF2-40B4-BE49-F238E27FC236}">
                <a16:creationId xmlns:a16="http://schemas.microsoft.com/office/drawing/2014/main" id="{03E65DB6-9897-4D38-937B-64F5C2619292}"/>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0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65AD-976F-4E1D-B44A-EC3941D87C84}"/>
              </a:ext>
            </a:extLst>
          </p:cNvPr>
          <p:cNvSpPr>
            <a:spLocks noGrp="1"/>
          </p:cNvSpPr>
          <p:nvPr>
            <p:ph type="title"/>
          </p:nvPr>
        </p:nvSpPr>
        <p:spPr>
          <a:xfrm>
            <a:off x="877325" y="1066800"/>
            <a:ext cx="7067550" cy="15240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200" b="1" dirty="0">
                <a:latin typeface="Times New Roman" panose="02020603050405020304" pitchFamily="18" charset="0"/>
                <a:cs typeface="Times New Roman" panose="02020603050405020304" pitchFamily="18" charset="0"/>
              </a:rPr>
              <a:t>Thank You</a:t>
            </a:r>
            <a:endParaRPr lang="en-US" sz="3000" b="1"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F9D64051-D565-120A-099D-2739D1041B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325" y="3352800"/>
            <a:ext cx="7071597" cy="855575"/>
          </a:xfrm>
          <a:prstGeom prst="rect">
            <a:avLst/>
          </a:prstGeom>
        </p:spPr>
      </p:pic>
      <p:sp>
        <p:nvSpPr>
          <p:cNvPr id="3" name="TextBox 2"/>
          <p:cNvSpPr txBox="1"/>
          <p:nvPr/>
        </p:nvSpPr>
        <p:spPr>
          <a:xfrm>
            <a:off x="852352" y="4876800"/>
            <a:ext cx="7224848" cy="923330"/>
          </a:xfrm>
          <a:prstGeom prst="rect">
            <a:avLst/>
          </a:prstGeom>
          <a:noFill/>
        </p:spPr>
        <p:txBody>
          <a:bodyPr wrap="square" rtlCol="0">
            <a:spAutoFit/>
          </a:bodyPr>
          <a:lstStyle/>
          <a:p>
            <a:pPr algn="r"/>
            <a:r>
              <a:rPr lang="en-US" b="1" dirty="0">
                <a:latin typeface="Times New Roman" panose="02020603050405020304" pitchFamily="18" charset="0"/>
                <a:cs typeface="Times New Roman" panose="02020603050405020304" pitchFamily="18" charset="0"/>
              </a:rPr>
              <a:t>Rupesh Jadhav</a:t>
            </a:r>
          </a:p>
          <a:p>
            <a:pPr algn="r"/>
            <a:r>
              <a:rPr lang="en-US" b="1" dirty="0">
                <a:latin typeface="Times New Roman" panose="02020603050405020304" pitchFamily="18" charset="0"/>
                <a:cs typeface="Times New Roman" panose="02020603050405020304" pitchFamily="18" charset="0"/>
              </a:rPr>
              <a:t>Mohit Jain  </a:t>
            </a:r>
          </a:p>
          <a:p>
            <a:pPr algn="r"/>
            <a:r>
              <a:rPr lang="en-US" b="1" dirty="0">
                <a:latin typeface="Times New Roman" panose="02020603050405020304" pitchFamily="18" charset="0"/>
                <a:cs typeface="Times New Roman" panose="02020603050405020304" pitchFamily="18" charset="0"/>
              </a:rPr>
              <a:t>Kashyap Prajapati</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623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2C42-FD6B-4DC4-828D-D46029EEA90F}"/>
              </a:ext>
            </a:extLst>
          </p:cNvPr>
          <p:cNvSpPr>
            <a:spLocks noGrp="1"/>
          </p:cNvSpPr>
          <p:nvPr>
            <p:ph idx="1"/>
          </p:nvPr>
        </p:nvSpPr>
        <p:spPr>
          <a:xfrm>
            <a:off x="914400" y="2057400"/>
            <a:ext cx="7290055" cy="4023360"/>
          </a:xfrm>
        </p:spPr>
        <p:txBody>
          <a:bodyPr>
            <a:normAutofit/>
          </a:bodyPr>
          <a:lstStyle/>
          <a:p>
            <a:pPr>
              <a:buFont typeface="Wingdings" panose="05000000000000000000" pitchFamily="2" charset="2"/>
              <a:buChar char="q"/>
            </a:pPr>
            <a:r>
              <a:rPr lang="en-US" b="0" i="0" dirty="0">
                <a:solidFill>
                  <a:srgbClr val="000000"/>
                </a:solidFill>
                <a:effectLst/>
                <a:latin typeface="Times New Roman" pitchFamily="18" charset="0"/>
                <a:cs typeface="Times New Roman" pitchFamily="18" charset="0"/>
              </a:rPr>
              <a:t>The current system for shopping is to visit the shop manually and from the available product choose the item customer want and buying the item by payment of the price of the item .</a:t>
            </a:r>
          </a:p>
          <a:p>
            <a:pPr>
              <a:buFont typeface="Wingdings" panose="05000000000000000000" pitchFamily="2" charset="2"/>
              <a:buChar char="q"/>
            </a:pPr>
            <a:r>
              <a:rPr lang="en-US" b="0" i="0" dirty="0">
                <a:solidFill>
                  <a:srgbClr val="000000"/>
                </a:solidFill>
                <a:effectLst/>
                <a:latin typeface="Times New Roman" pitchFamily="18" charset="0"/>
                <a:cs typeface="Times New Roman" pitchFamily="18" charset="0"/>
              </a:rPr>
              <a:t>It is less user-friendly.</a:t>
            </a:r>
          </a:p>
          <a:p>
            <a:pPr>
              <a:buFont typeface="Wingdings" panose="05000000000000000000" pitchFamily="2" charset="2"/>
              <a:buChar char="q"/>
            </a:pPr>
            <a:r>
              <a:rPr lang="en-US" b="0" i="0" dirty="0">
                <a:solidFill>
                  <a:srgbClr val="000000"/>
                </a:solidFill>
                <a:effectLst/>
                <a:latin typeface="Times New Roman" pitchFamily="18" charset="0"/>
                <a:cs typeface="Times New Roman" pitchFamily="18" charset="0"/>
              </a:rPr>
              <a:t>User must go to shop and select products.</a:t>
            </a:r>
          </a:p>
          <a:p>
            <a:pPr>
              <a:buFont typeface="Wingdings" panose="05000000000000000000" pitchFamily="2" charset="2"/>
              <a:buChar char="q"/>
            </a:pPr>
            <a:r>
              <a:rPr lang="en-US" b="0" i="0" dirty="0">
                <a:solidFill>
                  <a:srgbClr val="000000"/>
                </a:solidFill>
                <a:effectLst/>
                <a:latin typeface="Times New Roman" pitchFamily="18" charset="0"/>
                <a:cs typeface="Times New Roman" pitchFamily="18" charset="0"/>
              </a:rPr>
              <a:t> It is difficult to identify the required product.  </a:t>
            </a:r>
          </a:p>
          <a:p>
            <a:pPr>
              <a:buFont typeface="Wingdings" panose="05000000000000000000" pitchFamily="2" charset="2"/>
              <a:buChar char="q"/>
            </a:pPr>
            <a:r>
              <a:rPr lang="en-US" b="0" i="0" dirty="0">
                <a:solidFill>
                  <a:srgbClr val="000000"/>
                </a:solidFill>
                <a:effectLst/>
                <a:latin typeface="Times New Roman" pitchFamily="18" charset="0"/>
                <a:cs typeface="Times New Roman" pitchFamily="18" charset="0"/>
              </a:rPr>
              <a:t>Description of the product limited</a:t>
            </a:r>
          </a:p>
          <a:p>
            <a:pPr>
              <a:buFont typeface="Wingdings" panose="05000000000000000000" pitchFamily="2" charset="2"/>
              <a:buChar char="q"/>
            </a:pPr>
            <a:r>
              <a:rPr lang="en-US" b="0" i="0" dirty="0">
                <a:solidFill>
                  <a:srgbClr val="000000"/>
                </a:solidFill>
                <a:effectLst/>
                <a:latin typeface="Times New Roman" pitchFamily="18" charset="0"/>
                <a:cs typeface="Times New Roman" pitchFamily="18" charset="0"/>
              </a:rPr>
              <a:t>It is a time consuming process.</a:t>
            </a:r>
          </a:p>
          <a:p>
            <a:pPr>
              <a:buFont typeface="Wingdings" panose="05000000000000000000" pitchFamily="2" charset="2"/>
              <a:buChar char="q"/>
            </a:pPr>
            <a:r>
              <a:rPr lang="en-US" b="0" i="0" dirty="0">
                <a:solidFill>
                  <a:srgbClr val="000000"/>
                </a:solidFill>
                <a:effectLst/>
                <a:latin typeface="Times New Roman" pitchFamily="18" charset="0"/>
                <a:cs typeface="Times New Roman" pitchFamily="18" charset="0"/>
              </a:rPr>
              <a:t>Not in reach of distant users.</a:t>
            </a:r>
          </a:p>
          <a:p>
            <a:pPr>
              <a:buFont typeface="Wingdings" panose="05000000000000000000" pitchFamily="2" charset="2"/>
              <a:buChar char="q"/>
            </a:pPr>
            <a:endParaRPr lang="en-US" dirty="0">
              <a:solidFill>
                <a:srgbClr val="000000"/>
              </a:solidFill>
              <a:latin typeface="Times New Roman" pitchFamily="18" charset="0"/>
              <a:cs typeface="Times New Roman" pitchFamily="18" charset="0"/>
            </a:endParaRPr>
          </a:p>
          <a:p>
            <a:pPr>
              <a:buFont typeface="Wingdings" panose="05000000000000000000" pitchFamily="2" charset="2"/>
              <a:buChar char="q"/>
            </a:pPr>
            <a:endParaRPr lang="en-US" b="0" i="0" dirty="0">
              <a:solidFill>
                <a:srgbClr val="000000"/>
              </a:solidFill>
              <a:effectLst/>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36DDA8D4-A5DF-4DE2-994D-A2C331AD7376}"/>
              </a:ext>
            </a:extLst>
          </p:cNvPr>
          <p:cNvSpPr/>
          <p:nvPr/>
        </p:nvSpPr>
        <p:spPr>
          <a:xfrm>
            <a:off x="1814143" y="943241"/>
            <a:ext cx="4705134"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Existing System</a:t>
            </a:r>
          </a:p>
        </p:txBody>
      </p:sp>
      <p:sp>
        <p:nvSpPr>
          <p:cNvPr id="4" name="Rectangle 3">
            <a:extLst>
              <a:ext uri="{FF2B5EF4-FFF2-40B4-BE49-F238E27FC236}">
                <a16:creationId xmlns:a16="http://schemas.microsoft.com/office/drawing/2014/main" id="{8C66948F-E6A5-4581-8C87-DAEC716539CA}"/>
              </a:ext>
            </a:extLst>
          </p:cNvPr>
          <p:cNvSpPr/>
          <p:nvPr/>
        </p:nvSpPr>
        <p:spPr>
          <a:xfrm>
            <a:off x="85725" y="240547"/>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712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2C42-FD6B-4DC4-828D-D46029EEA90F}"/>
              </a:ext>
            </a:extLst>
          </p:cNvPr>
          <p:cNvSpPr>
            <a:spLocks noGrp="1"/>
          </p:cNvSpPr>
          <p:nvPr>
            <p:ph idx="1"/>
          </p:nvPr>
        </p:nvSpPr>
        <p:spPr>
          <a:xfrm>
            <a:off x="533400" y="2209800"/>
            <a:ext cx="7290055" cy="3200400"/>
          </a:xfrm>
        </p:spPr>
        <p:txBody>
          <a:bodyPr>
            <a:noAutofit/>
          </a:bodyPr>
          <a:lstStyle/>
          <a:p>
            <a:pPr>
              <a:buFont typeface="Wingdings" panose="05000000000000000000" pitchFamily="2" charset="2"/>
              <a:buChar char="q"/>
            </a:pPr>
            <a:r>
              <a:rPr lang="en-US" sz="2000" b="0" i="0" dirty="0">
                <a:solidFill>
                  <a:srgbClr val="000000"/>
                </a:solidFill>
                <a:effectLst/>
                <a:latin typeface="Times New Roman" pitchFamily="18" charset="0"/>
                <a:cs typeface="Times New Roman" pitchFamily="18" charset="0"/>
              </a:rPr>
              <a:t>In the new system customer need not go to the shop for buying the products. He can order the product he wish to buy through </a:t>
            </a:r>
            <a:r>
              <a:rPr lang="en-US" sz="2000" dirty="0">
                <a:latin typeface="Times New Roman" pitchFamily="18" charset="0"/>
                <a:cs typeface="Times New Roman" pitchFamily="18" charset="0"/>
              </a:rPr>
              <a:t>the application</a:t>
            </a:r>
            <a:r>
              <a:rPr lang="en-US" sz="2000" b="0" i="0" dirty="0">
                <a:solidFill>
                  <a:srgbClr val="000000"/>
                </a:solidFill>
                <a:effectLst/>
                <a:latin typeface="Times New Roman" pitchFamily="18" charset="0"/>
                <a:cs typeface="Times New Roman" pitchFamily="18" charset="0"/>
              </a:rPr>
              <a:t> in his Smartphone. </a:t>
            </a:r>
          </a:p>
          <a:p>
            <a:pPr>
              <a:buFont typeface="Wingdings" panose="05000000000000000000" pitchFamily="2" charset="2"/>
              <a:buChar char="q"/>
            </a:pPr>
            <a:r>
              <a:rPr lang="en-US" sz="2000" b="0" i="0" dirty="0">
                <a:solidFill>
                  <a:srgbClr val="000000"/>
                </a:solidFill>
                <a:effectLst/>
                <a:latin typeface="Times New Roman" pitchFamily="18" charset="0"/>
                <a:cs typeface="Times New Roman" pitchFamily="18" charset="0"/>
              </a:rPr>
              <a:t>The shop owner will be admin of the system. Shop owner can appoint moderators who will help owner in managing the customers and product orders. The system also recommends a home delivery system for the purchased products.</a:t>
            </a:r>
          </a:p>
          <a:p>
            <a:pPr>
              <a:buFont typeface="Wingdings" panose="05000000000000000000" pitchFamily="2" charset="2"/>
              <a:buChar char="q"/>
            </a:pPr>
            <a:endParaRPr lang="en-US" sz="2000" dirty="0">
              <a:solidFill>
                <a:srgbClr val="000000"/>
              </a:solidFill>
              <a:latin typeface="Times New Roman" pitchFamily="18" charset="0"/>
              <a:cs typeface="Times New Roman" pitchFamily="18" charset="0"/>
            </a:endParaRPr>
          </a:p>
          <a:p>
            <a:pPr>
              <a:buFont typeface="Wingdings" panose="05000000000000000000" pitchFamily="2" charset="2"/>
              <a:buChar char="q"/>
            </a:pPr>
            <a:endParaRPr lang="en-US" sz="2000" b="0" i="0" dirty="0">
              <a:solidFill>
                <a:srgbClr val="000000"/>
              </a:solidFill>
              <a:effectLst/>
              <a:latin typeface="Times New Roman" pitchFamily="18" charset="0"/>
              <a:cs typeface="Times New Roman" pitchFamily="18" charset="0"/>
            </a:endParaRPr>
          </a:p>
          <a:p>
            <a:pPr>
              <a:buFont typeface="Wingdings" panose="05000000000000000000" pitchFamily="2" charset="2"/>
              <a:buChar char="q"/>
            </a:pPr>
            <a:endParaRPr lang="en-US" sz="2000" b="0" i="0" dirty="0">
              <a:solidFill>
                <a:srgbClr val="000000"/>
              </a:solidFill>
              <a:effectLst/>
              <a:latin typeface="Times New Roman" pitchFamily="18" charset="0"/>
              <a:cs typeface="Times New Roman" pitchFamily="18" charset="0"/>
            </a:endParaRPr>
          </a:p>
          <a:p>
            <a:pPr>
              <a:buFont typeface="Wingdings" panose="05000000000000000000" pitchFamily="2" charset="2"/>
              <a:buChar char="q"/>
            </a:pPr>
            <a:endParaRPr lang="en-US" sz="2000" dirty="0">
              <a:latin typeface="Times New Roman" pitchFamily="18" charset="0"/>
              <a:cs typeface="Times New Roman" pitchFamily="18" charset="0"/>
            </a:endParaRPr>
          </a:p>
          <a:p>
            <a:pPr>
              <a:buFont typeface="Wingdings" panose="05000000000000000000" pitchFamily="2" charset="2"/>
              <a:buChar char="q"/>
            </a:pPr>
            <a:endParaRPr lang="en-US" sz="2000" dirty="0">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36DDA8D4-A5DF-4DE2-994D-A2C331AD7376}"/>
              </a:ext>
            </a:extLst>
          </p:cNvPr>
          <p:cNvSpPr/>
          <p:nvPr/>
        </p:nvSpPr>
        <p:spPr>
          <a:xfrm>
            <a:off x="1066800" y="1032043"/>
            <a:ext cx="7290055"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itchFamily="18" charset="0"/>
                <a:cs typeface="Times New Roman" pitchFamily="18" charset="0"/>
              </a:rPr>
              <a:t>Need for the New System</a:t>
            </a:r>
          </a:p>
        </p:txBody>
      </p:sp>
      <p:sp>
        <p:nvSpPr>
          <p:cNvPr id="4" name="Rectangle 3">
            <a:extLst>
              <a:ext uri="{FF2B5EF4-FFF2-40B4-BE49-F238E27FC236}">
                <a16:creationId xmlns:a16="http://schemas.microsoft.com/office/drawing/2014/main" id="{8C66948F-E6A5-4581-8C87-DAEC716539CA}"/>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A8B38E1-1227-5191-6314-6A81C733D31B}"/>
              </a:ext>
            </a:extLst>
          </p:cNvPr>
          <p:cNvSpPr txBox="1">
            <a:spLocks/>
          </p:cNvSpPr>
          <p:nvPr/>
        </p:nvSpPr>
        <p:spPr>
          <a:xfrm>
            <a:off x="626580" y="4234547"/>
            <a:ext cx="7290055" cy="235341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q"/>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89121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90600"/>
            <a:ext cx="6195312" cy="106680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br>
              <a:rPr lang="en-US" b="1" dirty="0">
                <a:ln w="12700" cmpd="sng">
                  <a:solidFill>
                    <a:schemeClr val="accent4"/>
                  </a:solidFill>
                  <a:prstDash val="solid"/>
                </a:ln>
                <a:solidFill>
                  <a:schemeClr val="bg1"/>
                </a:solidFill>
                <a:latin typeface="Times New Roman" pitchFamily="18" charset="0"/>
                <a:cs typeface="Times New Roman" pitchFamily="18" charset="0"/>
              </a:rPr>
            </a:br>
            <a:r>
              <a:rPr lang="en-US" cap="none" dirty="0">
                <a:ln w="0"/>
                <a:effectLst>
                  <a:outerShdw blurRad="38100" dist="19050" dir="2700000" algn="tl" rotWithShape="0">
                    <a:schemeClr val="dk1">
                      <a:alpha val="40000"/>
                    </a:schemeClr>
                  </a:outerShdw>
                </a:effectLst>
                <a:latin typeface="Times New Roman" pitchFamily="18" charset="0"/>
                <a:cs typeface="Times New Roman" pitchFamily="18" charset="0"/>
              </a:rPr>
              <a:t>Objective</a:t>
            </a:r>
            <a:r>
              <a:rPr lang="en-US" b="1" dirty="0">
                <a:ln w="12700" cmpd="sng">
                  <a:solidFill>
                    <a:schemeClr val="accent4"/>
                  </a:solidFill>
                  <a:prstDash val="solid"/>
                </a:ln>
                <a:latin typeface="Times New Roman" pitchFamily="18" charset="0"/>
                <a:cs typeface="Times New Roman" pitchFamily="18" charset="0"/>
              </a:rPr>
              <a:t> </a:t>
            </a:r>
            <a:r>
              <a:rPr lang="en-US" cap="none" dirty="0">
                <a:ln w="0"/>
                <a:effectLst>
                  <a:outerShdw blurRad="38100" dist="19050" dir="2700000" algn="tl" rotWithShape="0">
                    <a:schemeClr val="dk1">
                      <a:alpha val="40000"/>
                    </a:schemeClr>
                  </a:outerShdw>
                </a:effectLst>
                <a:latin typeface="Times New Roman" pitchFamily="18" charset="0"/>
                <a:cs typeface="Times New Roman" pitchFamily="18" charset="0"/>
              </a:rPr>
              <a:t>of the New System</a:t>
            </a:r>
            <a:br>
              <a:rPr lang="en-US" cap="none" dirty="0">
                <a:ln w="0"/>
                <a:effectLst>
                  <a:outerShdw blurRad="38100" dist="19050" dir="2700000" algn="tl" rotWithShape="0">
                    <a:schemeClr val="dk1">
                      <a:alpha val="40000"/>
                    </a:schemeClr>
                  </a:outerShdw>
                </a:effectLst>
                <a:latin typeface="Times New Roman" pitchFamily="18" charset="0"/>
                <a:cs typeface="Times New Roman" pitchFamily="18" charset="0"/>
              </a:rPr>
            </a:br>
            <a:endParaRPr lang="en-US" dirty="0">
              <a:solidFill>
                <a:schemeClr val="bg1"/>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latin typeface="Times New Roman" pitchFamily="18" charset="0"/>
                <a:cs typeface="Times New Roman" pitchFamily="18" charset="0"/>
              </a:rPr>
              <a:t>Our product will be the online shopping items with online Quiz Draw.</a:t>
            </a:r>
          </a:p>
          <a:p>
            <a:pPr>
              <a:buFont typeface="Wingdings" panose="05000000000000000000" pitchFamily="2" charset="2"/>
              <a:buChar char="q"/>
            </a:pPr>
            <a:r>
              <a:rPr lang="en-US" sz="2400" dirty="0">
                <a:latin typeface="Times New Roman" pitchFamily="18" charset="0"/>
                <a:cs typeface="Times New Roman" pitchFamily="18" charset="0"/>
              </a:rPr>
              <a:t>Our website will be product based service.</a:t>
            </a:r>
          </a:p>
          <a:p>
            <a:pPr>
              <a:buFont typeface="Wingdings" panose="05000000000000000000" pitchFamily="2" charset="2"/>
              <a:buChar char="q"/>
            </a:pPr>
            <a:r>
              <a:rPr lang="en-US" sz="2400" dirty="0">
                <a:latin typeface="Times New Roman" pitchFamily="18" charset="0"/>
                <a:cs typeface="Times New Roman" pitchFamily="18" charset="0"/>
              </a:rPr>
              <a:t>We are using B2C type of business model.</a:t>
            </a:r>
          </a:p>
          <a:p>
            <a:pPr>
              <a:buFont typeface="Wingdings" panose="05000000000000000000" pitchFamily="2" charset="2"/>
              <a:buChar char="q"/>
            </a:pPr>
            <a:r>
              <a:rPr lang="en-US" sz="2400" dirty="0">
                <a:latin typeface="Times New Roman" pitchFamily="18" charset="0"/>
                <a:cs typeface="Times New Roman" pitchFamily="18" charset="0"/>
              </a:rPr>
              <a:t>B2C means business to customer model where the companies will be selling their goods to the customers directly using our services.</a:t>
            </a:r>
          </a:p>
          <a:p>
            <a:endParaRPr lang="en-US" sz="2400" dirty="0"/>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299</TotalTime>
  <Words>1689</Words>
  <Application>Microsoft Office PowerPoint</Application>
  <PresentationFormat>On-screen Show (4:3)</PresentationFormat>
  <Paragraphs>562</Paragraphs>
  <Slides>60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Yu Gothic Light</vt:lpstr>
      <vt:lpstr>Arial</vt:lpstr>
      <vt:lpstr>BigNoodleTitling</vt:lpstr>
      <vt:lpstr>Bookman Old Style</vt:lpstr>
      <vt:lpstr>Calibri</vt:lpstr>
      <vt:lpstr>Century Gothic</vt:lpstr>
      <vt:lpstr>Shruti</vt:lpstr>
      <vt:lpstr>Times New Roman</vt:lpstr>
      <vt:lpstr>Wingdings</vt:lpstr>
      <vt:lpstr>Vapor Trail</vt:lpstr>
      <vt:lpstr> </vt:lpstr>
      <vt:lpstr>00</vt:lpstr>
      <vt:lpstr>Amazing online shop</vt:lpstr>
      <vt:lpstr>PowerPoint Presentation</vt:lpstr>
      <vt:lpstr>Index</vt:lpstr>
      <vt:lpstr>Introduction</vt:lpstr>
      <vt:lpstr>PowerPoint Presentation</vt:lpstr>
      <vt:lpstr>PowerPoint Presentation</vt:lpstr>
      <vt:lpstr> Objective of the New System </vt:lpstr>
      <vt:lpstr>PowerPoint Presentation</vt:lpstr>
      <vt:lpstr>PowerPoint Presentation</vt:lpstr>
      <vt:lpstr>Our website will be having two types of users.</vt:lpstr>
      <vt:lpstr>WHAT CUSTOMER’S  CAN DO</vt:lpstr>
      <vt:lpstr>WHAT Admin CAN DO</vt:lpstr>
      <vt:lpstr>Requirement Determination &amp; Analysis</vt:lpstr>
      <vt:lpstr>PowerPoint Presentation</vt:lpstr>
      <vt:lpstr>PowerPoint Presentation</vt:lpstr>
      <vt:lpstr>Flow chart, System Design</vt:lpstr>
      <vt:lpstr>PowerPoint Presentation</vt:lpstr>
      <vt:lpstr>Data flow diagrams </vt:lpstr>
      <vt:lpstr>Zero Level DFD</vt:lpstr>
      <vt:lpstr>first Level DFD</vt:lpstr>
      <vt:lpstr>PowerPoint Presentation</vt:lpstr>
      <vt:lpstr>PowerPoint Presentation</vt:lpstr>
      <vt:lpstr>PowerPoint Presentation</vt:lpstr>
      <vt:lpstr>Data Dictionary</vt:lpstr>
      <vt:lpstr>Registration Customer</vt:lpstr>
      <vt:lpstr>Registration Admin</vt:lpstr>
      <vt:lpstr>Admin Login</vt:lpstr>
      <vt:lpstr>Product Table</vt:lpstr>
      <vt:lpstr>Cart Details</vt:lpstr>
      <vt:lpstr>Order  Details</vt:lpstr>
      <vt:lpstr>Payment</vt:lpstr>
      <vt:lpstr>Detailed Process of Proposed system (Field &amp; screens)</vt:lpstr>
      <vt:lpstr>Screenshots of main modules CUSTOMER</vt:lpstr>
      <vt:lpstr>Home page</vt:lpstr>
      <vt:lpstr>Scrolled homepage</vt:lpstr>
      <vt:lpstr>Product page </vt:lpstr>
      <vt:lpstr>Selected product page</vt:lpstr>
      <vt:lpstr>Registration page</vt:lpstr>
      <vt:lpstr>Login Page</vt:lpstr>
      <vt:lpstr>About us page</vt:lpstr>
      <vt:lpstr>Contact-us page</vt:lpstr>
      <vt:lpstr>CART PAGE</vt:lpstr>
      <vt:lpstr>Added in cart</vt:lpstr>
      <vt:lpstr>Checkout page</vt:lpstr>
      <vt:lpstr>Payment succesful</vt:lpstr>
      <vt:lpstr>My Orders Page</vt:lpstr>
      <vt:lpstr>Order Cancel</vt:lpstr>
      <vt:lpstr>ADMIN</vt:lpstr>
      <vt:lpstr>Admin Login</vt:lpstr>
      <vt:lpstr>Manage profile</vt:lpstr>
      <vt:lpstr>Admin Dashboard</vt:lpstr>
      <vt:lpstr>Add category </vt:lpstr>
      <vt:lpstr>Add Product</vt:lpstr>
      <vt:lpstr>Product’s Listing Admin</vt:lpstr>
      <vt:lpstr>order Listing Admin side</vt:lpstr>
      <vt:lpstr>Delivery status update</vt:lpstr>
      <vt:lpstr>Technology Selected for Proposed System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Men’z Fashion World</dc:title>
  <dc:creator>Windows User</dc:creator>
  <cp:lastModifiedBy>admin</cp:lastModifiedBy>
  <cp:revision>50</cp:revision>
  <dcterms:created xsi:type="dcterms:W3CDTF">2023-05-31T03:49:08Z</dcterms:created>
  <dcterms:modified xsi:type="dcterms:W3CDTF">2024-03-28T08:20:31Z</dcterms:modified>
</cp:coreProperties>
</file>